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10"/>
    <p:restoredTop sz="94651"/>
  </p:normalViewPr>
  <p:slideViewPr>
    <p:cSldViewPr snapToGrid="0">
      <p:cViewPr varScale="1">
        <p:scale>
          <a:sx n="105" d="100"/>
          <a:sy n="105" d="100"/>
        </p:scale>
        <p:origin x="84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Top20 - number</a:t>
            </a:r>
            <a:endParaRPr/>
          </a:p>
        </p:txBody>
      </p:sp>
      <p:sp>
        <p:nvSpPr>
          <p:cNvPr id="282" name="Google Shape;2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Pay attention to  [ Maximum, Minimum, Median, First Quartile, </a:t>
            </a:r>
            <a:r>
              <a:rPr lang="en-US" sz="1200" b="0" i="0" u="none" strike="noStrike">
                <a:solidFill>
                  <a:schemeClr val="dk1"/>
                </a:solidFill>
                <a:latin typeface="Calibri"/>
                <a:ea typeface="Calibri"/>
                <a:cs typeface="Calibri"/>
                <a:sym typeface="Calibri"/>
              </a:rPr>
              <a:t>Third Quartile ]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Professor may ask what they mean.</a:t>
            </a:r>
            <a:endParaRPr/>
          </a:p>
        </p:txBody>
      </p:sp>
      <p:sp>
        <p:nvSpPr>
          <p:cNvPr id="292" name="Google Shape;29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(because our dataset does not include all area in UK, so there are some white block) </a:t>
            </a:r>
            <a:endParaRPr/>
          </a:p>
          <a:p>
            <a:pPr marL="0" lvl="0" indent="0" algn="l" rtl="0">
              <a:spcBef>
                <a:spcPts val="0"/>
              </a:spcBef>
              <a:spcAft>
                <a:spcPts val="0"/>
              </a:spcAft>
              <a:buNone/>
            </a:pPr>
            <a:r>
              <a:rPr lang="en-US"/>
              <a:t>In order to find the relationship of average salary job, we choose three representative job category which have the largest number of jobs. As we can see from the picture, the average salary of IT jobs and Engineering jobs maintain similar in different. On the other hand, average salary of Accounting &amp; Finance Jobs change changed a lot in different location. Therefore, while seeking IT jobs or Engineering jobs, we can ignore location factor, but while seeking Accounting &amp; Finance Jobs, we should pay more attention to location.</a:t>
            </a:r>
            <a:endParaRPr/>
          </a:p>
        </p:txBody>
      </p:sp>
      <p:sp>
        <p:nvSpPr>
          <p:cNvPr id="335" name="Google Shape;33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(because out dataset does’t include all area in UK, so there are some white block)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number of jobs varies with location. Similarly, the area near London has a large number of jobs.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During finding job, location is one of the most important factors which we have to consider and the area near London is good choice.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We summarize exact number of above two information of Top 20 location(which have higher frequency in dataset) and generate a dynamic UK map for them. </a:t>
            </a:r>
            <a:endParaRPr/>
          </a:p>
        </p:txBody>
      </p:sp>
      <p:sp>
        <p:nvSpPr>
          <p:cNvPr id="351" name="Google Shape;35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*Specific number of percentage has to be changed.</a:t>
            </a:r>
            <a:endParaRPr/>
          </a:p>
          <a:p>
            <a:pPr marL="0" lvl="0" indent="0" algn="l" rtl="0">
              <a:spcBef>
                <a:spcPts val="0"/>
              </a:spcBef>
              <a:spcAft>
                <a:spcPts val="0"/>
              </a:spcAft>
              <a:buNone/>
            </a:pPr>
            <a:r>
              <a:rPr lang="en-US"/>
              <a:t>17% - IT job numbers / All category job numbers</a:t>
            </a:r>
            <a:endParaRPr/>
          </a:p>
          <a:p>
            <a:pPr marL="0" lvl="0" indent="0" algn="l" rtl="0">
              <a:spcBef>
                <a:spcPts val="0"/>
              </a:spcBef>
              <a:spcAft>
                <a:spcPts val="0"/>
              </a:spcAft>
              <a:buNone/>
            </a:pPr>
            <a:r>
              <a:rPr lang="en-US"/>
              <a:t>37% - IT &amp; Engineering &amp; Finance Job Numbers / All category job numbers</a:t>
            </a:r>
            <a:endParaRPr/>
          </a:p>
          <a:p>
            <a:pPr marL="0" lvl="0" indent="0" algn="l" rtl="0">
              <a:spcBef>
                <a:spcPts val="0"/>
              </a:spcBef>
              <a:spcAft>
                <a:spcPts val="0"/>
              </a:spcAft>
              <a:buNone/>
            </a:pPr>
            <a:r>
              <a:rPr lang="en-US"/>
              <a:t>17 % - ”Manager” appearance of times </a:t>
            </a:r>
            <a:endParaRPr/>
          </a:p>
          <a:p>
            <a:pPr marL="0" lvl="0" indent="0" algn="l" rtl="0">
              <a:spcBef>
                <a:spcPts val="0"/>
              </a:spcBef>
              <a:spcAft>
                <a:spcPts val="0"/>
              </a:spcAft>
              <a:buNone/>
            </a:pPr>
            <a:r>
              <a:rPr lang="en-US"/>
              <a:t>17 % - London Job numbers / All location job numbers</a:t>
            </a:r>
            <a:endParaRPr/>
          </a:p>
        </p:txBody>
      </p:sp>
      <p:sp>
        <p:nvSpPr>
          <p:cNvPr id="390" name="Google Shape;39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8a437090c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48a437090c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(because out dataset does’t include all area in UK, so there are some white block)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number of jobs varies with location. Similarly, the area near London has a large number of jobs.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During finding job, location is one of the most important factors which we have to consider and the area near London is good choice.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We summarize exact number of above two information of Top 20 location(which have higher frequency in dataset) and generate a dynamic UK map for them. </a:t>
            </a:r>
            <a:endParaRPr/>
          </a:p>
        </p:txBody>
      </p:sp>
      <p:sp>
        <p:nvSpPr>
          <p:cNvPr id="438" name="Google Shape;438;g48a437090c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48a437090c_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g48a437090c_3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Top20 - number</a:t>
            </a:r>
            <a:endParaRPr/>
          </a:p>
        </p:txBody>
      </p:sp>
      <p:sp>
        <p:nvSpPr>
          <p:cNvPr id="453" name="Google Shape;453;g48a437090c_3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5"/>
            <a:ext cx="4351339"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3" y="1956597"/>
            <a:ext cx="5811839"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5" y="-596103"/>
            <a:ext cx="5811839"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3602038"/>
            <a:ext cx="9144000" cy="1655763"/>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1" y="1709743"/>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1" y="4589468"/>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9"/>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5"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5"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30"/>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30"/>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5"/>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5"/>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5"/>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about:blank" TargetMode="External"/><Relationship Id="rId4" Type="http://schemas.openxmlformats.org/officeDocument/2006/relationships/image" Target="../media/image12.gi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p:nvPr/>
        </p:nvSpPr>
        <p:spPr>
          <a:xfrm>
            <a:off x="523550" y="-312516"/>
            <a:ext cx="2245488" cy="22454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3"/>
          <p:cNvSpPr/>
          <p:nvPr/>
        </p:nvSpPr>
        <p:spPr>
          <a:xfrm>
            <a:off x="-636233" y="-144876"/>
            <a:ext cx="2689956" cy="26899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3"/>
          <p:cNvSpPr/>
          <p:nvPr/>
        </p:nvSpPr>
        <p:spPr>
          <a:xfrm>
            <a:off x="1203585" y="1571529"/>
            <a:ext cx="1318720" cy="1318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3"/>
          <p:cNvSpPr/>
          <p:nvPr/>
        </p:nvSpPr>
        <p:spPr>
          <a:xfrm>
            <a:off x="-135807" y="2481617"/>
            <a:ext cx="1947513" cy="194751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3"/>
          <p:cNvSpPr/>
          <p:nvPr/>
        </p:nvSpPr>
        <p:spPr>
          <a:xfrm>
            <a:off x="2479844" y="283383"/>
            <a:ext cx="2606873" cy="260687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3"/>
          <p:cNvSpPr/>
          <p:nvPr/>
        </p:nvSpPr>
        <p:spPr>
          <a:xfrm>
            <a:off x="2439315" y="-685187"/>
            <a:ext cx="1644608" cy="164460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3"/>
          <p:cNvSpPr/>
          <p:nvPr/>
        </p:nvSpPr>
        <p:spPr>
          <a:xfrm>
            <a:off x="134654" y="4228500"/>
            <a:ext cx="1130239" cy="113023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3"/>
          <p:cNvSpPr/>
          <p:nvPr/>
        </p:nvSpPr>
        <p:spPr>
          <a:xfrm>
            <a:off x="134652" y="4429124"/>
            <a:ext cx="2798256" cy="27982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3"/>
          <p:cNvSpPr/>
          <p:nvPr/>
        </p:nvSpPr>
        <p:spPr>
          <a:xfrm>
            <a:off x="523551" y="5404455"/>
            <a:ext cx="1351188" cy="135118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3"/>
          <p:cNvSpPr/>
          <p:nvPr/>
        </p:nvSpPr>
        <p:spPr>
          <a:xfrm>
            <a:off x="2374762" y="5533920"/>
            <a:ext cx="1894088" cy="189408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13"/>
          <p:cNvSpPr/>
          <p:nvPr/>
        </p:nvSpPr>
        <p:spPr>
          <a:xfrm>
            <a:off x="3972588" y="5808599"/>
            <a:ext cx="1894088" cy="189408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13"/>
          <p:cNvSpPr/>
          <p:nvPr/>
        </p:nvSpPr>
        <p:spPr>
          <a:xfrm>
            <a:off x="3334452" y="3733967"/>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3"/>
          <p:cNvSpPr/>
          <p:nvPr/>
        </p:nvSpPr>
        <p:spPr>
          <a:xfrm>
            <a:off x="3080662" y="4306415"/>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3"/>
          <p:cNvSpPr/>
          <p:nvPr/>
        </p:nvSpPr>
        <p:spPr>
          <a:xfrm>
            <a:off x="2630608" y="3754017"/>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3"/>
          <p:cNvSpPr/>
          <p:nvPr/>
        </p:nvSpPr>
        <p:spPr>
          <a:xfrm>
            <a:off x="4488036" y="3536977"/>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3"/>
          <p:cNvSpPr/>
          <p:nvPr/>
        </p:nvSpPr>
        <p:spPr>
          <a:xfrm>
            <a:off x="4242616" y="4916451"/>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13"/>
          <p:cNvSpPr/>
          <p:nvPr/>
        </p:nvSpPr>
        <p:spPr>
          <a:xfrm>
            <a:off x="4488040" y="156751"/>
            <a:ext cx="1656813" cy="165681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13"/>
          <p:cNvSpPr/>
          <p:nvPr/>
        </p:nvSpPr>
        <p:spPr>
          <a:xfrm>
            <a:off x="6600486" y="810228"/>
            <a:ext cx="5591514"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b="1" i="0" u="none" strike="noStrike" cap="none">
                <a:solidFill>
                  <a:schemeClr val="dk1"/>
                </a:solidFill>
                <a:latin typeface="Arial"/>
                <a:ea typeface="Arial"/>
                <a:cs typeface="Arial"/>
                <a:sym typeface="Arial"/>
              </a:rPr>
              <a:t>Job Salary Analysis </a:t>
            </a:r>
            <a:endParaRPr sz="6600" b="1">
              <a:solidFill>
                <a:schemeClr val="dk1"/>
              </a:solidFill>
              <a:latin typeface="Arial"/>
              <a:ea typeface="Arial"/>
              <a:cs typeface="Arial"/>
              <a:sym typeface="Arial"/>
            </a:endParaRPr>
          </a:p>
          <a:p>
            <a:pPr marL="0" marR="0" lvl="0" indent="0" algn="l" rtl="0">
              <a:spcBef>
                <a:spcPts val="0"/>
              </a:spcBef>
              <a:spcAft>
                <a:spcPts val="0"/>
              </a:spcAft>
              <a:buNone/>
            </a:pPr>
            <a:r>
              <a:rPr lang="en-US" sz="6600" b="1">
                <a:solidFill>
                  <a:schemeClr val="dk1"/>
                </a:solidFill>
                <a:latin typeface="Arial"/>
                <a:ea typeface="Arial"/>
                <a:cs typeface="Arial"/>
                <a:sym typeface="Arial"/>
              </a:rPr>
              <a:t>in the UK</a:t>
            </a:r>
            <a:endParaRPr sz="4400" b="1">
              <a:solidFill>
                <a:schemeClr val="dk1"/>
              </a:solidFill>
              <a:latin typeface="Arial"/>
              <a:ea typeface="Arial"/>
              <a:cs typeface="Arial"/>
              <a:sym typeface="Arial"/>
            </a:endParaRPr>
          </a:p>
        </p:txBody>
      </p:sp>
      <p:cxnSp>
        <p:nvCxnSpPr>
          <p:cNvPr id="106" name="Google Shape;106;p13"/>
          <p:cNvCxnSpPr/>
          <p:nvPr/>
        </p:nvCxnSpPr>
        <p:spPr>
          <a:xfrm>
            <a:off x="6619828" y="4054567"/>
            <a:ext cx="4654107" cy="0"/>
          </a:xfrm>
          <a:prstGeom prst="straightConnector1">
            <a:avLst/>
          </a:prstGeom>
          <a:noFill/>
          <a:ln w="9525" cap="flat" cmpd="sng">
            <a:solidFill>
              <a:srgbClr val="3F3F3F"/>
            </a:solidFill>
            <a:prstDash val="solid"/>
            <a:miter lim="800000"/>
            <a:headEnd type="none" w="sm" len="sm"/>
            <a:tailEnd type="none" w="sm" len="sm"/>
          </a:ln>
        </p:spPr>
      </p:cxnSp>
      <p:sp>
        <p:nvSpPr>
          <p:cNvPr id="107" name="Google Shape;107;p13"/>
          <p:cNvSpPr txBox="1"/>
          <p:nvPr/>
        </p:nvSpPr>
        <p:spPr>
          <a:xfrm>
            <a:off x="6955108" y="4227900"/>
            <a:ext cx="4318827" cy="206210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3200" b="1">
                <a:solidFill>
                  <a:srgbClr val="595959"/>
                </a:solidFill>
                <a:latin typeface="Calibri"/>
                <a:ea typeface="Calibri"/>
                <a:cs typeface="Calibri"/>
                <a:sym typeface="Calibri"/>
              </a:rPr>
              <a:t>Chen Zhao </a:t>
            </a:r>
            <a:endParaRPr sz="3200" b="1">
              <a:solidFill>
                <a:srgbClr val="595959"/>
              </a:solidFill>
              <a:latin typeface="Calibri"/>
              <a:ea typeface="Calibri"/>
              <a:cs typeface="Calibri"/>
              <a:sym typeface="Calibri"/>
            </a:endParaRPr>
          </a:p>
          <a:p>
            <a:pPr marL="0" marR="0" lvl="0" indent="0" algn="r" rtl="0">
              <a:spcBef>
                <a:spcPts val="0"/>
              </a:spcBef>
              <a:spcAft>
                <a:spcPts val="0"/>
              </a:spcAft>
              <a:buNone/>
            </a:pPr>
            <a:r>
              <a:rPr lang="en-US" sz="3200" b="1">
                <a:solidFill>
                  <a:srgbClr val="595959"/>
                </a:solidFill>
                <a:latin typeface="Calibri"/>
                <a:ea typeface="Calibri"/>
                <a:cs typeface="Calibri"/>
                <a:sym typeface="Calibri"/>
              </a:rPr>
              <a:t>Jingyang Li </a:t>
            </a:r>
            <a:endParaRPr sz="3200" b="1">
              <a:solidFill>
                <a:srgbClr val="595959"/>
              </a:solidFill>
              <a:latin typeface="Calibri"/>
              <a:ea typeface="Calibri"/>
              <a:cs typeface="Calibri"/>
              <a:sym typeface="Calibri"/>
            </a:endParaRPr>
          </a:p>
          <a:p>
            <a:pPr marL="0" marR="0" lvl="0" indent="0" algn="r" rtl="0">
              <a:spcBef>
                <a:spcPts val="0"/>
              </a:spcBef>
              <a:spcAft>
                <a:spcPts val="0"/>
              </a:spcAft>
              <a:buNone/>
            </a:pPr>
            <a:r>
              <a:rPr lang="en-US" sz="3200" b="1">
                <a:solidFill>
                  <a:srgbClr val="595959"/>
                </a:solidFill>
                <a:latin typeface="Calibri"/>
                <a:ea typeface="Calibri"/>
                <a:cs typeface="Calibri"/>
                <a:sym typeface="Calibri"/>
              </a:rPr>
              <a:t>Pingchun Chiang </a:t>
            </a:r>
            <a:endParaRPr sz="3200" b="1">
              <a:solidFill>
                <a:srgbClr val="595959"/>
              </a:solidFill>
              <a:latin typeface="Calibri"/>
              <a:ea typeface="Calibri"/>
              <a:cs typeface="Calibri"/>
              <a:sym typeface="Calibri"/>
            </a:endParaRPr>
          </a:p>
          <a:p>
            <a:pPr marL="0" marR="0" lvl="0" indent="0" algn="r" rtl="0">
              <a:spcBef>
                <a:spcPts val="0"/>
              </a:spcBef>
              <a:spcAft>
                <a:spcPts val="0"/>
              </a:spcAft>
              <a:buNone/>
            </a:pPr>
            <a:r>
              <a:rPr lang="en-US" sz="3200" b="1">
                <a:solidFill>
                  <a:srgbClr val="595959"/>
                </a:solidFill>
                <a:latin typeface="Calibri"/>
                <a:ea typeface="Calibri"/>
                <a:cs typeface="Calibri"/>
                <a:sym typeface="Calibri"/>
              </a:rPr>
              <a:t>Shawn Winston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cxnSp>
        <p:nvCxnSpPr>
          <p:cNvPr id="275" name="Google Shape;275;p22"/>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276" name="Google Shape;276;p22"/>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277" name="Google Shape;277;p22"/>
          <p:cNvSpPr/>
          <p:nvPr/>
        </p:nvSpPr>
        <p:spPr>
          <a:xfrm>
            <a:off x="3206157" y="351898"/>
            <a:ext cx="792050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Which Jobs Are The Most Prevalent? (Top 20)</a:t>
            </a:r>
            <a:endParaRPr sz="2400" b="1">
              <a:solidFill>
                <a:schemeClr val="dk1"/>
              </a:solidFill>
              <a:latin typeface="Arial"/>
              <a:ea typeface="Arial"/>
              <a:cs typeface="Arial"/>
              <a:sym typeface="Arial"/>
            </a:endParaRPr>
          </a:p>
        </p:txBody>
      </p:sp>
      <p:pic>
        <p:nvPicPr>
          <p:cNvPr id="278" name="Google Shape;278;p22"/>
          <p:cNvPicPr preferRelativeResize="0"/>
          <p:nvPr/>
        </p:nvPicPr>
        <p:blipFill rotWithShape="1">
          <a:blip r:embed="rId3">
            <a:alphaModFix/>
          </a:blip>
          <a:srcRect/>
          <a:stretch/>
        </p:blipFill>
        <p:spPr>
          <a:xfrm>
            <a:off x="777278" y="1022265"/>
            <a:ext cx="11038517" cy="56695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 calcmode="lin" valueType="num">
                                      <p:cBhvr additive="base">
                                        <p:cTn id="7" dur="500"/>
                                        <p:tgtEl>
                                          <p:spTgt spid="2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cxnSp>
        <p:nvCxnSpPr>
          <p:cNvPr id="284" name="Google Shape;284;p23"/>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285" name="Google Shape;285;p23"/>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pic>
        <p:nvPicPr>
          <p:cNvPr id="286" name="Google Shape;286;p23"/>
          <p:cNvPicPr preferRelativeResize="0"/>
          <p:nvPr/>
        </p:nvPicPr>
        <p:blipFill rotWithShape="1">
          <a:blip r:embed="rId3">
            <a:alphaModFix/>
          </a:blip>
          <a:srcRect/>
          <a:stretch/>
        </p:blipFill>
        <p:spPr>
          <a:xfrm>
            <a:off x="0" y="813575"/>
            <a:ext cx="8151374" cy="6044426"/>
          </a:xfrm>
          <a:prstGeom prst="rect">
            <a:avLst/>
          </a:prstGeom>
          <a:noFill/>
          <a:ln>
            <a:noFill/>
          </a:ln>
        </p:spPr>
      </p:pic>
      <p:sp>
        <p:nvSpPr>
          <p:cNvPr id="287" name="Google Shape;287;p23"/>
          <p:cNvSpPr/>
          <p:nvPr/>
        </p:nvSpPr>
        <p:spPr>
          <a:xfrm>
            <a:off x="3206157" y="351898"/>
            <a:ext cx="728050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What Jobs Pay The Best? (Top 20 - frequency)</a:t>
            </a:r>
            <a:endParaRPr sz="2400" b="1">
              <a:solidFill>
                <a:schemeClr val="dk1"/>
              </a:solidFill>
              <a:latin typeface="Arial"/>
              <a:ea typeface="Arial"/>
              <a:cs typeface="Arial"/>
              <a:sym typeface="Arial"/>
            </a:endParaRPr>
          </a:p>
        </p:txBody>
      </p:sp>
      <p:sp>
        <p:nvSpPr>
          <p:cNvPr id="288" name="Google Shape;288;p23"/>
          <p:cNvSpPr txBox="1"/>
          <p:nvPr/>
        </p:nvSpPr>
        <p:spPr>
          <a:xfrm>
            <a:off x="8151364" y="1445540"/>
            <a:ext cx="3631663" cy="4295497"/>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IT, Legal and Finance Jobs</a:t>
            </a:r>
            <a:endParaRPr sz="2400">
              <a:solidFill>
                <a:schemeClr val="dk1"/>
              </a:solidFill>
              <a:latin typeface="Calibri"/>
              <a:ea typeface="Calibri"/>
              <a:cs typeface="Calibri"/>
              <a:sym typeface="Calibri"/>
            </a:endParaRPr>
          </a:p>
          <a:p>
            <a:pPr marL="457200" marR="0" lvl="0" indent="-317500" algn="l" rtl="0">
              <a:lnSpc>
                <a:spcPct val="150000"/>
              </a:lnSpc>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IT Jobs are also the most numerous</a:t>
            </a:r>
            <a:endParaRPr sz="2400">
              <a:solidFill>
                <a:schemeClr val="dk1"/>
              </a:solidFill>
              <a:latin typeface="Calibri"/>
              <a:ea typeface="Calibri"/>
              <a:cs typeface="Calibri"/>
              <a:sym typeface="Calibri"/>
            </a:endParaRPr>
          </a:p>
          <a:p>
            <a:pPr marL="457200" marR="0" lvl="0" indent="0" algn="l" rtl="0">
              <a:lnSpc>
                <a:spcPct val="150000"/>
              </a:lnSpc>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7"/>
                                        </p:tgtEl>
                                        <p:attrNameLst>
                                          <p:attrName>style.visibility</p:attrName>
                                        </p:attrNameLst>
                                      </p:cBhvr>
                                      <p:to>
                                        <p:strVal val="visible"/>
                                      </p:to>
                                    </p:set>
                                    <p:anim calcmode="lin" valueType="num">
                                      <p:cBhvr additive="base">
                                        <p:cTn id="7" dur="500"/>
                                        <p:tgtEl>
                                          <p:spTgt spid="2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cxnSp>
        <p:nvCxnSpPr>
          <p:cNvPr id="294" name="Google Shape;294;p24"/>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295" name="Google Shape;295;p24"/>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296" name="Google Shape;296;p24"/>
          <p:cNvSpPr/>
          <p:nvPr/>
        </p:nvSpPr>
        <p:spPr>
          <a:xfrm>
            <a:off x="3206157" y="351898"/>
            <a:ext cx="84264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Salary Distribution For Each Job Category (Top 10)</a:t>
            </a:r>
            <a:endParaRPr sz="2400" b="1">
              <a:solidFill>
                <a:schemeClr val="dk1"/>
              </a:solidFill>
              <a:latin typeface="Arial"/>
              <a:ea typeface="Arial"/>
              <a:cs typeface="Arial"/>
              <a:sym typeface="Arial"/>
            </a:endParaRPr>
          </a:p>
        </p:txBody>
      </p:sp>
      <p:sp>
        <p:nvSpPr>
          <p:cNvPr id="297" name="Google Shape;297;p24"/>
          <p:cNvSpPr txBox="1"/>
          <p:nvPr/>
        </p:nvSpPr>
        <p:spPr>
          <a:xfrm>
            <a:off x="2011580" y="794579"/>
            <a:ext cx="10950605" cy="1710398"/>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1"/>
              </a:buClr>
              <a:buSzPts val="1800"/>
              <a:buFont typeface="Arial"/>
              <a:buChar char="●"/>
            </a:pPr>
            <a:r>
              <a:rPr lang="en-US" sz="2400">
                <a:solidFill>
                  <a:schemeClr val="dk1"/>
                </a:solidFill>
                <a:latin typeface="Calibri"/>
                <a:ea typeface="Calibri"/>
                <a:cs typeface="Calibri"/>
                <a:sym typeface="Calibri"/>
              </a:rPr>
              <a:t>Engineering average is lower than Finance, but lowest salary is higher</a:t>
            </a:r>
            <a:endParaRPr/>
          </a:p>
          <a:p>
            <a:pPr marL="457200" marR="0" lvl="0" indent="-342900" algn="l" rtl="0">
              <a:lnSpc>
                <a:spcPct val="150000"/>
              </a:lnSpc>
              <a:spcBef>
                <a:spcPts val="0"/>
              </a:spcBef>
              <a:spcAft>
                <a:spcPts val="0"/>
              </a:spcAft>
              <a:buClr>
                <a:schemeClr val="dk1"/>
              </a:buClr>
              <a:buSzPts val="1800"/>
              <a:buFont typeface="Arial"/>
              <a:buChar char="●"/>
            </a:pPr>
            <a:r>
              <a:rPr lang="en-US" sz="2400">
                <a:solidFill>
                  <a:schemeClr val="dk1"/>
                </a:solidFill>
                <a:latin typeface="Calibri"/>
                <a:ea typeface="Calibri"/>
                <a:cs typeface="Calibri"/>
                <a:sym typeface="Calibri"/>
              </a:rPr>
              <a:t>Finance ceiling is highest</a:t>
            </a:r>
            <a:endParaRPr/>
          </a:p>
        </p:txBody>
      </p:sp>
      <p:pic>
        <p:nvPicPr>
          <p:cNvPr id="298" name="Google Shape;298;p24"/>
          <p:cNvPicPr preferRelativeResize="0"/>
          <p:nvPr/>
        </p:nvPicPr>
        <p:blipFill rotWithShape="1">
          <a:blip r:embed="rId3">
            <a:alphaModFix/>
          </a:blip>
          <a:srcRect/>
          <a:stretch/>
        </p:blipFill>
        <p:spPr>
          <a:xfrm>
            <a:off x="145143" y="1969239"/>
            <a:ext cx="12046857" cy="4888761"/>
          </a:xfrm>
          <a:prstGeom prst="rect">
            <a:avLst/>
          </a:prstGeom>
          <a:noFill/>
          <a:ln>
            <a:noFill/>
          </a:ln>
        </p:spPr>
      </p:pic>
      <p:pic>
        <p:nvPicPr>
          <p:cNvPr id="299" name="Google Shape;299;p24"/>
          <p:cNvPicPr preferRelativeResize="0"/>
          <p:nvPr/>
        </p:nvPicPr>
        <p:blipFill>
          <a:blip r:embed="rId4">
            <a:alphaModFix/>
          </a:blip>
          <a:stretch>
            <a:fillRect/>
          </a:stretch>
        </p:blipFill>
        <p:spPr>
          <a:xfrm>
            <a:off x="0" y="1969250"/>
            <a:ext cx="12115799" cy="4888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500"/>
                                        <p:tgtEl>
                                          <p:spTgt spid="2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5"/>
          <p:cNvSpPr/>
          <p:nvPr/>
        </p:nvSpPr>
        <p:spPr>
          <a:xfrm>
            <a:off x="5046703" y="845724"/>
            <a:ext cx="2245488" cy="22454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25"/>
          <p:cNvSpPr/>
          <p:nvPr/>
        </p:nvSpPr>
        <p:spPr>
          <a:xfrm>
            <a:off x="3886921" y="1013365"/>
            <a:ext cx="2689956" cy="26899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25"/>
          <p:cNvSpPr/>
          <p:nvPr/>
        </p:nvSpPr>
        <p:spPr>
          <a:xfrm>
            <a:off x="4258148" y="2729569"/>
            <a:ext cx="1947513" cy="194751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25"/>
          <p:cNvSpPr/>
          <p:nvPr/>
        </p:nvSpPr>
        <p:spPr>
          <a:xfrm>
            <a:off x="7002996" y="1441623"/>
            <a:ext cx="2606873" cy="260687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25"/>
          <p:cNvSpPr/>
          <p:nvPr/>
        </p:nvSpPr>
        <p:spPr>
          <a:xfrm>
            <a:off x="6576876" y="473053"/>
            <a:ext cx="1644608" cy="164460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25"/>
          <p:cNvSpPr/>
          <p:nvPr/>
        </p:nvSpPr>
        <p:spPr>
          <a:xfrm>
            <a:off x="3372517" y="2863156"/>
            <a:ext cx="1130239" cy="113023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25"/>
          <p:cNvSpPr/>
          <p:nvPr/>
        </p:nvSpPr>
        <p:spPr>
          <a:xfrm>
            <a:off x="9487154" y="4570167"/>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25"/>
          <p:cNvSpPr/>
          <p:nvPr/>
        </p:nvSpPr>
        <p:spPr>
          <a:xfrm>
            <a:off x="9011193" y="1314991"/>
            <a:ext cx="1656813" cy="165681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25"/>
          <p:cNvSpPr/>
          <p:nvPr/>
        </p:nvSpPr>
        <p:spPr>
          <a:xfrm>
            <a:off x="3050406" y="2352147"/>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p25"/>
          <p:cNvSpPr/>
          <p:nvPr/>
        </p:nvSpPr>
        <p:spPr>
          <a:xfrm>
            <a:off x="2375587" y="3104117"/>
            <a:ext cx="446864" cy="44686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p25"/>
          <p:cNvSpPr/>
          <p:nvPr/>
        </p:nvSpPr>
        <p:spPr>
          <a:xfrm>
            <a:off x="2136206" y="2457951"/>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25"/>
          <p:cNvSpPr/>
          <p:nvPr/>
        </p:nvSpPr>
        <p:spPr>
          <a:xfrm>
            <a:off x="1569022" y="2863153"/>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25"/>
          <p:cNvSpPr/>
          <p:nvPr/>
        </p:nvSpPr>
        <p:spPr>
          <a:xfrm>
            <a:off x="3958568" y="3534632"/>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25"/>
          <p:cNvSpPr/>
          <p:nvPr/>
        </p:nvSpPr>
        <p:spPr>
          <a:xfrm>
            <a:off x="7347622" y="1076999"/>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25"/>
          <p:cNvSpPr/>
          <p:nvPr/>
        </p:nvSpPr>
        <p:spPr>
          <a:xfrm>
            <a:off x="9614029" y="3517142"/>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25"/>
          <p:cNvSpPr/>
          <p:nvPr/>
        </p:nvSpPr>
        <p:spPr>
          <a:xfrm>
            <a:off x="8754995" y="307562"/>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25"/>
          <p:cNvSpPr/>
          <p:nvPr/>
        </p:nvSpPr>
        <p:spPr>
          <a:xfrm>
            <a:off x="8509575" y="1687036"/>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25"/>
          <p:cNvSpPr/>
          <p:nvPr/>
        </p:nvSpPr>
        <p:spPr>
          <a:xfrm>
            <a:off x="4763797" y="2096797"/>
            <a:ext cx="2664415" cy="266441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600" b="1">
                <a:solidFill>
                  <a:schemeClr val="lt1"/>
                </a:solidFill>
                <a:latin typeface="Arial"/>
                <a:ea typeface="Arial"/>
                <a:cs typeface="Arial"/>
                <a:sym typeface="Arial"/>
              </a:rPr>
              <a:t>3</a:t>
            </a:r>
            <a:endParaRPr sz="16600" b="1">
              <a:solidFill>
                <a:schemeClr val="lt1"/>
              </a:solidFill>
              <a:latin typeface="Arial"/>
              <a:ea typeface="Arial"/>
              <a:cs typeface="Arial"/>
              <a:sym typeface="Arial"/>
            </a:endParaRPr>
          </a:p>
        </p:txBody>
      </p:sp>
      <p:sp>
        <p:nvSpPr>
          <p:cNvPr id="322" name="Google Shape;322;p25"/>
          <p:cNvSpPr/>
          <p:nvPr/>
        </p:nvSpPr>
        <p:spPr>
          <a:xfrm>
            <a:off x="1056151" y="5222420"/>
            <a:ext cx="10079697" cy="10772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Attributes of Location &amp; Category</a:t>
            </a:r>
            <a:endParaRPr sz="3200" b="1">
              <a:solidFill>
                <a:srgbClr val="7F7F7F"/>
              </a:solidFill>
              <a:latin typeface="Arial"/>
              <a:ea typeface="Arial"/>
              <a:cs typeface="Arial"/>
              <a:sym typeface="Arial"/>
            </a:endParaRPr>
          </a:p>
          <a:p>
            <a:pPr marL="0" marR="0" lvl="0" indent="0" algn="ctr" rtl="0">
              <a:spcBef>
                <a:spcPts val="0"/>
              </a:spcBef>
              <a:spcAft>
                <a:spcPts val="0"/>
              </a:spcAft>
              <a:buNone/>
            </a:pPr>
            <a:r>
              <a:rPr lang="en-US" sz="3200" b="1">
                <a:solidFill>
                  <a:srgbClr val="7F7F7F"/>
                </a:solidFill>
                <a:latin typeface="Arial"/>
                <a:ea typeface="Arial"/>
                <a:cs typeface="Arial"/>
                <a:sym typeface="Arial"/>
              </a:rPr>
              <a:t>Based on Top 3 (IT, Engineering, Finance)</a:t>
            </a:r>
            <a:endParaRPr sz="3200" b="1">
              <a:solidFill>
                <a:srgbClr val="7F7F7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2"/>
                                        </p:tgtEl>
                                        <p:attrNameLst>
                                          <p:attrName>style.visibility</p:attrName>
                                        </p:attrNameLst>
                                      </p:cBhvr>
                                      <p:to>
                                        <p:strVal val="visible"/>
                                      </p:to>
                                    </p:set>
                                    <p:anim calcmode="lin" valueType="num">
                                      <p:cBhvr additive="base">
                                        <p:cTn id="7" dur="500"/>
                                        <p:tgtEl>
                                          <p:spTgt spid="3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cxnSp>
        <p:nvCxnSpPr>
          <p:cNvPr id="327" name="Google Shape;327;p26"/>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328" name="Google Shape;328;p26"/>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329" name="Google Shape;329;p26"/>
          <p:cNvSpPr/>
          <p:nvPr/>
        </p:nvSpPr>
        <p:spPr>
          <a:xfrm>
            <a:off x="3206158" y="351898"/>
            <a:ext cx="732373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Does It Pay To Work For A Premier Company ?</a:t>
            </a:r>
            <a:endParaRPr sz="2400" b="1">
              <a:solidFill>
                <a:schemeClr val="dk1"/>
              </a:solidFill>
              <a:latin typeface="Arial"/>
              <a:ea typeface="Arial"/>
              <a:cs typeface="Arial"/>
              <a:sym typeface="Arial"/>
            </a:endParaRPr>
          </a:p>
        </p:txBody>
      </p:sp>
      <p:sp>
        <p:nvSpPr>
          <p:cNvPr id="330" name="Google Shape;330;p26"/>
          <p:cNvSpPr txBox="1"/>
          <p:nvPr/>
        </p:nvSpPr>
        <p:spPr>
          <a:xfrm>
            <a:off x="1981525" y="735897"/>
            <a:ext cx="9835500" cy="1076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1"/>
              </a:buClr>
              <a:buSzPts val="1800"/>
              <a:buFont typeface="Arial"/>
              <a:buChar char="●"/>
            </a:pPr>
            <a:r>
              <a:rPr lang="en-US" sz="2400">
                <a:solidFill>
                  <a:schemeClr val="dk1"/>
                </a:solidFill>
                <a:latin typeface="Calibri"/>
                <a:ea typeface="Calibri"/>
                <a:cs typeface="Calibri"/>
                <a:sym typeface="Calibri"/>
              </a:rPr>
              <a:t>For IT and finance you want to work at premier companies</a:t>
            </a:r>
            <a:endParaRPr/>
          </a:p>
          <a:p>
            <a:pPr marL="457200" marR="0" lvl="0" indent="-342900" algn="l" rtl="0">
              <a:lnSpc>
                <a:spcPct val="150000"/>
              </a:lnSpc>
              <a:spcBef>
                <a:spcPts val="0"/>
              </a:spcBef>
              <a:spcAft>
                <a:spcPts val="0"/>
              </a:spcAft>
              <a:buClr>
                <a:schemeClr val="dk1"/>
              </a:buClr>
              <a:buSzPts val="1800"/>
              <a:buFont typeface="Arial"/>
              <a:buChar char="●"/>
            </a:pPr>
            <a:r>
              <a:rPr lang="en-US" sz="2400">
                <a:solidFill>
                  <a:schemeClr val="dk1"/>
                </a:solidFill>
                <a:latin typeface="Calibri"/>
                <a:ea typeface="Calibri"/>
                <a:cs typeface="Calibri"/>
                <a:sym typeface="Calibri"/>
              </a:rPr>
              <a:t>For engineering it’s not as important</a:t>
            </a:r>
            <a:endParaRPr/>
          </a:p>
        </p:txBody>
      </p:sp>
      <p:pic>
        <p:nvPicPr>
          <p:cNvPr id="331" name="Google Shape;331;p26"/>
          <p:cNvPicPr preferRelativeResize="0"/>
          <p:nvPr/>
        </p:nvPicPr>
        <p:blipFill rotWithShape="1">
          <a:blip r:embed="rId3">
            <a:alphaModFix/>
          </a:blip>
          <a:srcRect t="392" b="-391"/>
          <a:stretch/>
        </p:blipFill>
        <p:spPr>
          <a:xfrm>
            <a:off x="174171" y="2047690"/>
            <a:ext cx="12017828" cy="464662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9"/>
                                        </p:tgtEl>
                                        <p:attrNameLst>
                                          <p:attrName>style.visibility</p:attrName>
                                        </p:attrNameLst>
                                      </p:cBhvr>
                                      <p:to>
                                        <p:strVal val="visible"/>
                                      </p:to>
                                    </p:set>
                                    <p:anim calcmode="lin" valueType="num">
                                      <p:cBhvr additive="base">
                                        <p:cTn id="7" dur="500"/>
                                        <p:tgtEl>
                                          <p:spTgt spid="32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cxnSp>
        <p:nvCxnSpPr>
          <p:cNvPr id="337" name="Google Shape;337;p27"/>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338" name="Google Shape;338;p27"/>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339" name="Google Shape;339;p27"/>
          <p:cNvSpPr/>
          <p:nvPr/>
        </p:nvSpPr>
        <p:spPr>
          <a:xfrm>
            <a:off x="3206158" y="351898"/>
            <a:ext cx="646427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Where To Look For A Specific Job?</a:t>
            </a:r>
            <a:endParaRPr sz="2400" b="1">
              <a:solidFill>
                <a:schemeClr val="dk1"/>
              </a:solidFill>
              <a:latin typeface="Arial"/>
              <a:ea typeface="Arial"/>
              <a:cs typeface="Arial"/>
              <a:sym typeface="Arial"/>
            </a:endParaRPr>
          </a:p>
        </p:txBody>
      </p:sp>
      <p:pic>
        <p:nvPicPr>
          <p:cNvPr id="340" name="Google Shape;340;p27"/>
          <p:cNvPicPr preferRelativeResize="0"/>
          <p:nvPr/>
        </p:nvPicPr>
        <p:blipFill rotWithShape="1">
          <a:blip r:embed="rId3">
            <a:alphaModFix/>
          </a:blip>
          <a:srcRect/>
          <a:stretch/>
        </p:blipFill>
        <p:spPr>
          <a:xfrm>
            <a:off x="319382" y="1624701"/>
            <a:ext cx="3608518" cy="4888960"/>
          </a:xfrm>
          <a:prstGeom prst="rect">
            <a:avLst/>
          </a:prstGeom>
          <a:noFill/>
          <a:ln>
            <a:noFill/>
          </a:ln>
        </p:spPr>
      </p:pic>
      <p:pic>
        <p:nvPicPr>
          <p:cNvPr id="341" name="Google Shape;341;p27"/>
          <p:cNvPicPr preferRelativeResize="0"/>
          <p:nvPr/>
        </p:nvPicPr>
        <p:blipFill rotWithShape="1">
          <a:blip r:embed="rId4">
            <a:alphaModFix/>
          </a:blip>
          <a:srcRect/>
          <a:stretch/>
        </p:blipFill>
        <p:spPr>
          <a:xfrm>
            <a:off x="3823996" y="1633330"/>
            <a:ext cx="3580281" cy="4856584"/>
          </a:xfrm>
          <a:prstGeom prst="rect">
            <a:avLst/>
          </a:prstGeom>
          <a:noFill/>
          <a:ln>
            <a:noFill/>
          </a:ln>
        </p:spPr>
      </p:pic>
      <p:pic>
        <p:nvPicPr>
          <p:cNvPr id="342" name="Google Shape;342;p27"/>
          <p:cNvPicPr preferRelativeResize="0"/>
          <p:nvPr/>
        </p:nvPicPr>
        <p:blipFill rotWithShape="1">
          <a:blip r:embed="rId5">
            <a:alphaModFix/>
          </a:blip>
          <a:srcRect/>
          <a:stretch/>
        </p:blipFill>
        <p:spPr>
          <a:xfrm>
            <a:off x="7310214" y="1707240"/>
            <a:ext cx="3550026" cy="4782674"/>
          </a:xfrm>
          <a:prstGeom prst="rect">
            <a:avLst/>
          </a:prstGeom>
          <a:noFill/>
          <a:ln>
            <a:noFill/>
          </a:ln>
        </p:spPr>
      </p:pic>
      <p:sp>
        <p:nvSpPr>
          <p:cNvPr id="343" name="Google Shape;343;p27"/>
          <p:cNvSpPr txBox="1"/>
          <p:nvPr/>
        </p:nvSpPr>
        <p:spPr>
          <a:xfrm>
            <a:off x="1003720" y="1012558"/>
            <a:ext cx="1978200" cy="360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3200"/>
              <a:buFont typeface="Calibri"/>
              <a:buNone/>
            </a:pPr>
            <a:r>
              <a:rPr lang="en-US" sz="3200" b="1">
                <a:solidFill>
                  <a:schemeClr val="dk1"/>
                </a:solidFill>
                <a:latin typeface="Calibri"/>
                <a:ea typeface="Calibri"/>
                <a:cs typeface="Calibri"/>
                <a:sym typeface="Calibri"/>
              </a:rPr>
              <a:t>IT</a:t>
            </a:r>
            <a:endParaRPr sz="3200" b="1">
              <a:solidFill>
                <a:schemeClr val="dk1"/>
              </a:solidFill>
              <a:latin typeface="Calibri"/>
              <a:ea typeface="Calibri"/>
              <a:cs typeface="Calibri"/>
              <a:sym typeface="Calibri"/>
            </a:endParaRPr>
          </a:p>
        </p:txBody>
      </p:sp>
      <p:sp>
        <p:nvSpPr>
          <p:cNvPr id="344" name="Google Shape;344;p27"/>
          <p:cNvSpPr txBox="1"/>
          <p:nvPr/>
        </p:nvSpPr>
        <p:spPr>
          <a:xfrm>
            <a:off x="4578994" y="1012558"/>
            <a:ext cx="2428902" cy="360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3200"/>
              <a:buFont typeface="Calibri"/>
              <a:buNone/>
            </a:pPr>
            <a:r>
              <a:rPr lang="en-US" sz="3200" b="1">
                <a:solidFill>
                  <a:schemeClr val="dk1"/>
                </a:solidFill>
                <a:latin typeface="Calibri"/>
                <a:ea typeface="Calibri"/>
                <a:cs typeface="Calibri"/>
                <a:sym typeface="Calibri"/>
              </a:rPr>
              <a:t>Engineering</a:t>
            </a:r>
            <a:endParaRPr sz="3200" b="1">
              <a:solidFill>
                <a:schemeClr val="dk1"/>
              </a:solidFill>
              <a:latin typeface="Calibri"/>
              <a:ea typeface="Calibri"/>
              <a:cs typeface="Calibri"/>
              <a:sym typeface="Calibri"/>
            </a:endParaRPr>
          </a:p>
        </p:txBody>
      </p:sp>
      <p:sp>
        <p:nvSpPr>
          <p:cNvPr id="345" name="Google Shape;345;p27"/>
          <p:cNvSpPr txBox="1"/>
          <p:nvPr/>
        </p:nvSpPr>
        <p:spPr>
          <a:xfrm>
            <a:off x="8096127" y="1053022"/>
            <a:ext cx="1978200" cy="360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3200"/>
              <a:buFont typeface="Calibri"/>
              <a:buNone/>
            </a:pPr>
            <a:r>
              <a:rPr lang="en-US" sz="3200" b="1">
                <a:solidFill>
                  <a:schemeClr val="dk1"/>
                </a:solidFill>
                <a:latin typeface="Calibri"/>
                <a:ea typeface="Calibri"/>
                <a:cs typeface="Calibri"/>
                <a:sym typeface="Calibri"/>
              </a:rPr>
              <a:t>Finance</a:t>
            </a:r>
            <a:endParaRPr sz="3200" b="1">
              <a:solidFill>
                <a:schemeClr val="dk1"/>
              </a:solidFill>
              <a:latin typeface="Calibri"/>
              <a:ea typeface="Calibri"/>
              <a:cs typeface="Calibri"/>
              <a:sym typeface="Calibri"/>
            </a:endParaRPr>
          </a:p>
        </p:txBody>
      </p:sp>
      <p:pic>
        <p:nvPicPr>
          <p:cNvPr id="346" name="Google Shape;346;p27"/>
          <p:cNvPicPr preferRelativeResize="0"/>
          <p:nvPr/>
        </p:nvPicPr>
        <p:blipFill rotWithShape="1">
          <a:blip r:embed="rId6">
            <a:alphaModFix/>
          </a:blip>
          <a:srcRect/>
          <a:stretch/>
        </p:blipFill>
        <p:spPr>
          <a:xfrm>
            <a:off x="10837542" y="1660829"/>
            <a:ext cx="1124756" cy="4856583"/>
          </a:xfrm>
          <a:prstGeom prst="rect">
            <a:avLst/>
          </a:prstGeom>
          <a:noFill/>
          <a:ln>
            <a:noFill/>
          </a:ln>
        </p:spPr>
      </p:pic>
      <p:sp>
        <p:nvSpPr>
          <p:cNvPr id="347" name="Google Shape;347;p27"/>
          <p:cNvSpPr txBox="1"/>
          <p:nvPr/>
        </p:nvSpPr>
        <p:spPr>
          <a:xfrm>
            <a:off x="3556049" y="6323050"/>
            <a:ext cx="5079900" cy="786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Average salary per location</a:t>
            </a: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additive="base">
                                        <p:cTn id="7" dur="500"/>
                                        <p:tgtEl>
                                          <p:spTgt spid="33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cxnSp>
        <p:nvCxnSpPr>
          <p:cNvPr id="353" name="Google Shape;353;p28"/>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354" name="Google Shape;354;p28"/>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355" name="Google Shape;355;p28"/>
          <p:cNvSpPr/>
          <p:nvPr/>
        </p:nvSpPr>
        <p:spPr>
          <a:xfrm>
            <a:off x="2806431" y="339870"/>
            <a:ext cx="854069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Interactive Map of Job Data (Based on Google Map)</a:t>
            </a:r>
            <a:endParaRPr sz="2400" b="1">
              <a:solidFill>
                <a:schemeClr val="dk1"/>
              </a:solidFill>
              <a:latin typeface="Arial"/>
              <a:ea typeface="Arial"/>
              <a:cs typeface="Arial"/>
              <a:sym typeface="Arial"/>
            </a:endParaRPr>
          </a:p>
        </p:txBody>
      </p:sp>
      <p:pic>
        <p:nvPicPr>
          <p:cNvPr id="356" name="Google Shape;356;p28"/>
          <p:cNvPicPr preferRelativeResize="0"/>
          <p:nvPr/>
        </p:nvPicPr>
        <p:blipFill/>
        <p:spPr>
          <a:xfrm>
            <a:off x="1049967" y="957202"/>
            <a:ext cx="10049100" cy="5652600"/>
          </a:xfrm>
          <a:prstGeom prst="rect">
            <a:avLst/>
          </a:prstGeom>
          <a:solidFill>
            <a:srgbClr val="FFFFFF"/>
          </a:solidFill>
          <a:ln>
            <a:noFill/>
          </a:ln>
        </p:spPr>
      </p:pic>
      <p:sp>
        <p:nvSpPr>
          <p:cNvPr id="357" name="Google Shape;357;p28">
            <a:hlinkClick r:id="rId3"/>
          </p:cNvPr>
          <p:cNvSpPr/>
          <p:nvPr/>
        </p:nvSpPr>
        <p:spPr>
          <a:xfrm>
            <a:off x="11222360" y="5942130"/>
            <a:ext cx="449008" cy="576000"/>
          </a:xfrm>
          <a:custGeom>
            <a:avLst/>
            <a:gdLst/>
            <a:ahLst/>
            <a:cxnLst/>
            <a:rect l="l" t="t" r="r" b="b"/>
            <a:pathLst>
              <a:path w="99" h="127" extrusionOk="0">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58" name="Google Shape;358;p28"/>
          <p:cNvPicPr preferRelativeResize="0"/>
          <p:nvPr/>
        </p:nvPicPr>
        <p:blipFill>
          <a:blip r:embed="rId4">
            <a:alphaModFix/>
          </a:blip>
          <a:stretch>
            <a:fillRect/>
          </a:stretch>
        </p:blipFill>
        <p:spPr>
          <a:xfrm>
            <a:off x="1049975" y="957188"/>
            <a:ext cx="10049098" cy="56526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500"/>
                                        <p:tgtEl>
                                          <p:spTgt spid="3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9"/>
          <p:cNvSpPr/>
          <p:nvPr/>
        </p:nvSpPr>
        <p:spPr>
          <a:xfrm>
            <a:off x="5046703" y="845724"/>
            <a:ext cx="2245488" cy="22454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29"/>
          <p:cNvSpPr/>
          <p:nvPr/>
        </p:nvSpPr>
        <p:spPr>
          <a:xfrm>
            <a:off x="3886921" y="1013365"/>
            <a:ext cx="2689956" cy="26899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29"/>
          <p:cNvSpPr/>
          <p:nvPr/>
        </p:nvSpPr>
        <p:spPr>
          <a:xfrm>
            <a:off x="4258148" y="2729569"/>
            <a:ext cx="1947513" cy="194751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29"/>
          <p:cNvSpPr/>
          <p:nvPr/>
        </p:nvSpPr>
        <p:spPr>
          <a:xfrm>
            <a:off x="7002996" y="1441623"/>
            <a:ext cx="2606873" cy="260687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29"/>
          <p:cNvSpPr/>
          <p:nvPr/>
        </p:nvSpPr>
        <p:spPr>
          <a:xfrm>
            <a:off x="6576876" y="473053"/>
            <a:ext cx="1644608" cy="164460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8" name="Google Shape;368;p29"/>
          <p:cNvSpPr/>
          <p:nvPr/>
        </p:nvSpPr>
        <p:spPr>
          <a:xfrm>
            <a:off x="3372517" y="2863156"/>
            <a:ext cx="1130239" cy="113023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29"/>
          <p:cNvSpPr/>
          <p:nvPr/>
        </p:nvSpPr>
        <p:spPr>
          <a:xfrm>
            <a:off x="7866883" y="4503323"/>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 name="Google Shape;370;p29"/>
          <p:cNvSpPr/>
          <p:nvPr/>
        </p:nvSpPr>
        <p:spPr>
          <a:xfrm>
            <a:off x="7723471" y="4325230"/>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29"/>
          <p:cNvSpPr/>
          <p:nvPr/>
        </p:nvSpPr>
        <p:spPr>
          <a:xfrm>
            <a:off x="7153761" y="4912257"/>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29"/>
          <p:cNvSpPr/>
          <p:nvPr/>
        </p:nvSpPr>
        <p:spPr>
          <a:xfrm>
            <a:off x="9487154" y="4570167"/>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29"/>
          <p:cNvSpPr/>
          <p:nvPr/>
        </p:nvSpPr>
        <p:spPr>
          <a:xfrm>
            <a:off x="8765768" y="6074691"/>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29"/>
          <p:cNvSpPr/>
          <p:nvPr/>
        </p:nvSpPr>
        <p:spPr>
          <a:xfrm>
            <a:off x="9011193" y="1314991"/>
            <a:ext cx="1656813" cy="165681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29"/>
          <p:cNvSpPr/>
          <p:nvPr/>
        </p:nvSpPr>
        <p:spPr>
          <a:xfrm>
            <a:off x="3050406" y="2352147"/>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29"/>
          <p:cNvSpPr/>
          <p:nvPr/>
        </p:nvSpPr>
        <p:spPr>
          <a:xfrm>
            <a:off x="2375587" y="3104117"/>
            <a:ext cx="446864" cy="44686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7" name="Google Shape;377;p29"/>
          <p:cNvSpPr/>
          <p:nvPr/>
        </p:nvSpPr>
        <p:spPr>
          <a:xfrm>
            <a:off x="2136206" y="2457951"/>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29"/>
          <p:cNvSpPr/>
          <p:nvPr/>
        </p:nvSpPr>
        <p:spPr>
          <a:xfrm>
            <a:off x="1569022" y="2863153"/>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9" name="Google Shape;379;p29"/>
          <p:cNvSpPr/>
          <p:nvPr/>
        </p:nvSpPr>
        <p:spPr>
          <a:xfrm>
            <a:off x="3958568" y="3534632"/>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29"/>
          <p:cNvSpPr/>
          <p:nvPr/>
        </p:nvSpPr>
        <p:spPr>
          <a:xfrm>
            <a:off x="7347622" y="1076999"/>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29"/>
          <p:cNvSpPr/>
          <p:nvPr/>
        </p:nvSpPr>
        <p:spPr>
          <a:xfrm>
            <a:off x="9614029" y="3517142"/>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29"/>
          <p:cNvSpPr/>
          <p:nvPr/>
        </p:nvSpPr>
        <p:spPr>
          <a:xfrm>
            <a:off x="8754995" y="307562"/>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29"/>
          <p:cNvSpPr/>
          <p:nvPr/>
        </p:nvSpPr>
        <p:spPr>
          <a:xfrm>
            <a:off x="8509575" y="1687036"/>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29"/>
          <p:cNvSpPr/>
          <p:nvPr/>
        </p:nvSpPr>
        <p:spPr>
          <a:xfrm>
            <a:off x="4763797" y="2096797"/>
            <a:ext cx="2664415" cy="266441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600" b="1">
                <a:solidFill>
                  <a:schemeClr val="lt1"/>
                </a:solidFill>
                <a:latin typeface="Arial"/>
                <a:ea typeface="Arial"/>
                <a:cs typeface="Arial"/>
                <a:sym typeface="Arial"/>
              </a:rPr>
              <a:t>4</a:t>
            </a:r>
            <a:endParaRPr sz="16600" b="1">
              <a:solidFill>
                <a:schemeClr val="lt1"/>
              </a:solidFill>
              <a:latin typeface="Arial"/>
              <a:ea typeface="Arial"/>
              <a:cs typeface="Arial"/>
              <a:sym typeface="Arial"/>
            </a:endParaRPr>
          </a:p>
        </p:txBody>
      </p:sp>
      <p:sp>
        <p:nvSpPr>
          <p:cNvPr id="385" name="Google Shape;385;p29"/>
          <p:cNvSpPr/>
          <p:nvPr/>
        </p:nvSpPr>
        <p:spPr>
          <a:xfrm>
            <a:off x="3341229" y="4954389"/>
            <a:ext cx="55095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Conclusion</a:t>
            </a:r>
            <a:endParaRPr sz="3200" b="1">
              <a:solidFill>
                <a:schemeClr val="dk1"/>
              </a:solidFill>
              <a:latin typeface="Arial"/>
              <a:ea typeface="Arial"/>
              <a:cs typeface="Arial"/>
              <a:sym typeface="Arial"/>
            </a:endParaRPr>
          </a:p>
        </p:txBody>
      </p:sp>
      <p:sp>
        <p:nvSpPr>
          <p:cNvPr id="386" name="Google Shape;386;p29"/>
          <p:cNvSpPr/>
          <p:nvPr/>
        </p:nvSpPr>
        <p:spPr>
          <a:xfrm>
            <a:off x="21105" y="6649806"/>
            <a:ext cx="775136"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PPT模板下载：www.1ppt.com/moban/     行业PPT模板：www.1ppt.com/hangye/ </a:t>
            </a:r>
            <a:endParaRPr/>
          </a:p>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节日PPT模板：www.1ppt.com/jieri/           PPT素材下载：www.1ppt.com/sucai/</a:t>
            </a:r>
            <a:endParaRPr/>
          </a:p>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PPT背景图片：www.1ppt.com/beijing/      PPT图表下载：www.1ppt.com/tubiao/      </a:t>
            </a:r>
            <a:endParaRPr/>
          </a:p>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优秀PPT下载：www.1ppt.com/xiazai/        PPT教程： www.1ppt.com/powerpoint/      </a:t>
            </a:r>
            <a:endParaRPr/>
          </a:p>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Word教程： www.1ppt.com/word/              Excel教程：www.1ppt.com/excel/  </a:t>
            </a:r>
            <a:endParaRPr/>
          </a:p>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资料下载：www.1ppt.com/ziliao/                PPT课件下载：www.1ppt.com/kejian/ </a:t>
            </a:r>
            <a:endParaRPr/>
          </a:p>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范文下载：www.1ppt.com/fanwen/             试卷下载：www.1ppt.com/shiti/  </a:t>
            </a:r>
            <a:endParaRPr/>
          </a:p>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教案下载：www.1ppt.com/jiaoan/        </a:t>
            </a:r>
            <a:endParaRPr/>
          </a:p>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字体下载：www.1ppt.com/ziti/</a:t>
            </a:r>
            <a:endParaRPr/>
          </a:p>
          <a:p>
            <a:pPr marL="0" marR="0" lvl="0" indent="0" algn="l" rtl="0">
              <a:lnSpc>
                <a:spcPct val="100000"/>
              </a:lnSpc>
              <a:spcBef>
                <a:spcPts val="0"/>
              </a:spcBef>
              <a:spcAft>
                <a:spcPts val="0"/>
              </a:spcAft>
              <a:buClr>
                <a:srgbClr val="FCF2E0"/>
              </a:buClr>
              <a:buSzPts val="100"/>
              <a:buFont typeface="Calibri"/>
              <a:buNone/>
            </a:pPr>
            <a:r>
              <a:rPr lang="en-US" sz="100" b="0" i="0" u="none" strike="noStrike" cap="none">
                <a:solidFill>
                  <a:srgbClr val="FCF2E0"/>
                </a:solidFill>
                <a:latin typeface="Calibri"/>
                <a:ea typeface="Calibri"/>
                <a:cs typeface="Calibri"/>
                <a:sym typeface="Calibri"/>
              </a:rPr>
              <a:t> </a:t>
            </a:r>
            <a:endParaRPr sz="100" b="0" i="0" u="none" strike="noStrike" cap="none">
              <a:solidFill>
                <a:srgbClr val="FCF2E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85"/>
                                        </p:tgtEl>
                                        <p:attrNameLst>
                                          <p:attrName>style.visibility</p:attrName>
                                        </p:attrNameLst>
                                      </p:cBhvr>
                                      <p:to>
                                        <p:strVal val="visible"/>
                                      </p:to>
                                    </p:set>
                                    <p:anim calcmode="lin" valueType="num">
                                      <p:cBhvr additive="base">
                                        <p:cTn id="7" dur="500"/>
                                        <p:tgtEl>
                                          <p:spTgt spid="3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0"/>
          <p:cNvSpPr/>
          <p:nvPr/>
        </p:nvSpPr>
        <p:spPr>
          <a:xfrm>
            <a:off x="5452909" y="2936573"/>
            <a:ext cx="1028100" cy="8943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5452909" y="3954810"/>
            <a:ext cx="1028100" cy="894300"/>
          </a:xfrm>
          <a:prstGeom prst="hexagon">
            <a:avLst>
              <a:gd name="adj" fmla="val 25000"/>
              <a:gd name="vf" fmla="val 1154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4561947" y="3445692"/>
            <a:ext cx="1028100" cy="8943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6343869" y="3445692"/>
            <a:ext cx="1028100" cy="894300"/>
          </a:xfrm>
          <a:prstGeom prst="hexagon">
            <a:avLst>
              <a:gd name="adj" fmla="val 25000"/>
              <a:gd name="v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4977782" y="3758015"/>
            <a:ext cx="235323" cy="239087"/>
          </a:xfrm>
          <a:custGeom>
            <a:avLst/>
            <a:gdLst/>
            <a:ahLst/>
            <a:cxnLst/>
            <a:rect l="l" t="t" r="r" b="b"/>
            <a:pathLst>
              <a:path w="125" h="127" extrusionOk="0">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30"/>
          <p:cNvSpPr/>
          <p:nvPr/>
        </p:nvSpPr>
        <p:spPr>
          <a:xfrm>
            <a:off x="6679071" y="3697552"/>
            <a:ext cx="342439" cy="360000"/>
          </a:xfrm>
          <a:custGeom>
            <a:avLst/>
            <a:gdLst/>
            <a:ahLst/>
            <a:cxnLst/>
            <a:rect l="l" t="t" r="r" b="b"/>
            <a:pathLst>
              <a:path w="117" h="123" extrusionOk="0">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30"/>
          <p:cNvSpPr/>
          <p:nvPr/>
        </p:nvSpPr>
        <p:spPr>
          <a:xfrm>
            <a:off x="5810898" y="4221960"/>
            <a:ext cx="280631" cy="360000"/>
          </a:xfrm>
          <a:custGeom>
            <a:avLst/>
            <a:gdLst/>
            <a:ahLst/>
            <a:cxnLst/>
            <a:rect l="l" t="t" r="r" b="b"/>
            <a:pathLst>
              <a:path w="99" h="127" extrusionOk="0">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30"/>
          <p:cNvSpPr/>
          <p:nvPr/>
        </p:nvSpPr>
        <p:spPr>
          <a:xfrm>
            <a:off x="5842402" y="3264254"/>
            <a:ext cx="249133" cy="239087"/>
          </a:xfrm>
          <a:custGeom>
            <a:avLst/>
            <a:gdLst/>
            <a:ahLst/>
            <a:cxnLst/>
            <a:rect l="l" t="t" r="r" b="b"/>
            <a:pathLst>
              <a:path w="124" h="119" extrusionOk="0">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30"/>
          <p:cNvSpPr txBox="1"/>
          <p:nvPr/>
        </p:nvSpPr>
        <p:spPr>
          <a:xfrm>
            <a:off x="7097700" y="1279788"/>
            <a:ext cx="2575200" cy="2239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3600" b="1">
                <a:solidFill>
                  <a:schemeClr val="accent2"/>
                </a:solidFill>
                <a:latin typeface="Calibri"/>
                <a:ea typeface="Calibri"/>
                <a:cs typeface="Calibri"/>
                <a:sym typeface="Calibri"/>
              </a:rPr>
              <a:t>37%</a:t>
            </a:r>
            <a:endParaRPr/>
          </a:p>
          <a:p>
            <a:pPr marL="0" marR="0" lvl="0" indent="0" algn="r" rtl="0">
              <a:spcBef>
                <a:spcPts val="0"/>
              </a:spcBef>
              <a:spcAft>
                <a:spcPts val="0"/>
              </a:spcAft>
              <a:buNone/>
            </a:pPr>
            <a:r>
              <a:rPr lang="en-US" sz="1800" b="1">
                <a:solidFill>
                  <a:srgbClr val="3F3F3F"/>
                </a:solidFill>
                <a:latin typeface="Calibri"/>
                <a:ea typeface="Calibri"/>
                <a:cs typeface="Calibri"/>
                <a:sym typeface="Calibri"/>
              </a:rPr>
              <a:t>Engineering jobs and IT jobs can be found everywhere whereas finance jobs are mostly found in the major cities</a:t>
            </a:r>
            <a:endParaRPr sz="1800">
              <a:solidFill>
                <a:srgbClr val="7F7F7F"/>
              </a:solidFill>
              <a:latin typeface="Calibri"/>
              <a:ea typeface="Calibri"/>
              <a:cs typeface="Calibri"/>
              <a:sym typeface="Calibri"/>
            </a:endParaRPr>
          </a:p>
        </p:txBody>
      </p:sp>
      <p:sp>
        <p:nvSpPr>
          <p:cNvPr id="401" name="Google Shape;401;p30"/>
          <p:cNvSpPr txBox="1"/>
          <p:nvPr/>
        </p:nvSpPr>
        <p:spPr>
          <a:xfrm>
            <a:off x="7331750" y="4385475"/>
            <a:ext cx="2437800" cy="2361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3600" b="1">
                <a:solidFill>
                  <a:schemeClr val="accent3"/>
                </a:solidFill>
                <a:latin typeface="Calibri"/>
                <a:ea typeface="Calibri"/>
                <a:cs typeface="Calibri"/>
                <a:sym typeface="Calibri"/>
              </a:rPr>
              <a:t>17%</a:t>
            </a:r>
            <a:endParaRPr/>
          </a:p>
          <a:p>
            <a:pPr marL="0" marR="0" lvl="0" indent="0" algn="r" rtl="0">
              <a:spcBef>
                <a:spcPts val="0"/>
              </a:spcBef>
              <a:spcAft>
                <a:spcPts val="0"/>
              </a:spcAft>
              <a:buNone/>
            </a:pPr>
            <a:r>
              <a:rPr lang="en-US" sz="1800" b="1">
                <a:solidFill>
                  <a:srgbClr val="3F3F3F"/>
                </a:solidFill>
                <a:latin typeface="Calibri"/>
                <a:ea typeface="Calibri"/>
                <a:cs typeface="Calibri"/>
                <a:sym typeface="Calibri"/>
              </a:rPr>
              <a:t>The city of London is the best place to find the highest paying jobs and also has the most job opportunities</a:t>
            </a:r>
            <a:endParaRPr sz="1800">
              <a:solidFill>
                <a:srgbClr val="7F7F7F"/>
              </a:solidFill>
              <a:latin typeface="Calibri"/>
              <a:ea typeface="Calibri"/>
              <a:cs typeface="Calibri"/>
              <a:sym typeface="Calibri"/>
            </a:endParaRPr>
          </a:p>
          <a:p>
            <a:pPr marL="0" marR="0" lvl="0" indent="0" algn="r" rtl="0">
              <a:spcBef>
                <a:spcPts val="0"/>
              </a:spcBef>
              <a:spcAft>
                <a:spcPts val="0"/>
              </a:spcAft>
              <a:buNone/>
            </a:pPr>
            <a:r>
              <a:rPr lang="en-US" sz="1600" b="1">
                <a:solidFill>
                  <a:srgbClr val="3F3F3F"/>
                </a:solidFill>
                <a:latin typeface="Calibri"/>
                <a:ea typeface="Calibri"/>
                <a:cs typeface="Calibri"/>
                <a:sym typeface="Calibri"/>
              </a:rPr>
              <a:t> </a:t>
            </a:r>
            <a:endParaRPr sz="1600" b="1">
              <a:solidFill>
                <a:srgbClr val="3F3F3F"/>
              </a:solidFill>
              <a:latin typeface="Calibri"/>
              <a:ea typeface="Calibri"/>
              <a:cs typeface="Calibri"/>
              <a:sym typeface="Calibri"/>
            </a:endParaRPr>
          </a:p>
        </p:txBody>
      </p:sp>
      <p:sp>
        <p:nvSpPr>
          <p:cNvPr id="402" name="Google Shape;402;p30"/>
          <p:cNvSpPr txBox="1"/>
          <p:nvPr/>
        </p:nvSpPr>
        <p:spPr>
          <a:xfrm>
            <a:off x="2554950" y="4652425"/>
            <a:ext cx="2311200" cy="172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4"/>
                </a:solidFill>
                <a:latin typeface="Calibri"/>
                <a:ea typeface="Calibri"/>
                <a:cs typeface="Calibri"/>
                <a:sym typeface="Calibri"/>
              </a:rPr>
              <a:t>17%</a:t>
            </a:r>
            <a:endParaRPr/>
          </a:p>
          <a:p>
            <a:pPr marL="0" marR="0" lvl="0" indent="0" algn="l" rtl="0">
              <a:spcBef>
                <a:spcPts val="0"/>
              </a:spcBef>
              <a:spcAft>
                <a:spcPts val="0"/>
              </a:spcAft>
              <a:buNone/>
            </a:pPr>
            <a:r>
              <a:rPr lang="en-US" sz="1800" b="1">
                <a:solidFill>
                  <a:srgbClr val="3F3F3F"/>
                </a:solidFill>
                <a:latin typeface="Calibri"/>
                <a:ea typeface="Calibri"/>
                <a:cs typeface="Calibri"/>
                <a:sym typeface="Calibri"/>
              </a:rPr>
              <a:t>“Manager” was the most likely job title that these listing were looking for</a:t>
            </a:r>
            <a:endParaRPr sz="1800" b="1">
              <a:solidFill>
                <a:srgbClr val="3F3F3F"/>
              </a:solidFill>
              <a:latin typeface="Calibri"/>
              <a:ea typeface="Calibri"/>
              <a:cs typeface="Calibri"/>
              <a:sym typeface="Calibri"/>
            </a:endParaRPr>
          </a:p>
        </p:txBody>
      </p:sp>
      <p:sp>
        <p:nvSpPr>
          <p:cNvPr id="403" name="Google Shape;403;p30"/>
          <p:cNvSpPr txBox="1"/>
          <p:nvPr/>
        </p:nvSpPr>
        <p:spPr>
          <a:xfrm>
            <a:off x="2554975" y="1575427"/>
            <a:ext cx="2437800" cy="1995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accent1"/>
                </a:solidFill>
                <a:latin typeface="Calibri"/>
                <a:ea typeface="Calibri"/>
                <a:cs typeface="Calibri"/>
                <a:sym typeface="Calibri"/>
              </a:rPr>
              <a:t>17%</a:t>
            </a:r>
            <a:endParaRPr/>
          </a:p>
          <a:p>
            <a:pPr marL="0" marR="0" lvl="0" indent="0" algn="l" rtl="0">
              <a:spcBef>
                <a:spcPts val="0"/>
              </a:spcBef>
              <a:spcAft>
                <a:spcPts val="0"/>
              </a:spcAft>
              <a:buNone/>
            </a:pPr>
            <a:r>
              <a:rPr lang="en-US" sz="1800" b="1">
                <a:solidFill>
                  <a:srgbClr val="3F3F3F"/>
                </a:solidFill>
                <a:latin typeface="Calibri"/>
                <a:ea typeface="Calibri"/>
                <a:cs typeface="Calibri"/>
                <a:sym typeface="Calibri"/>
              </a:rPr>
              <a:t>IT jobs are both the most frequent category of job and also have the highest average salary</a:t>
            </a:r>
            <a:endParaRPr sz="1800">
              <a:solidFill>
                <a:srgbClr val="7F7F7F"/>
              </a:solidFill>
              <a:latin typeface="Calibri"/>
              <a:ea typeface="Calibri"/>
              <a:cs typeface="Calibri"/>
              <a:sym typeface="Calibri"/>
            </a:endParaRPr>
          </a:p>
        </p:txBody>
      </p:sp>
      <p:cxnSp>
        <p:nvCxnSpPr>
          <p:cNvPr id="404" name="Google Shape;404;p30"/>
          <p:cNvCxnSpPr>
            <a:stCxn id="403" idx="1"/>
            <a:endCxn id="392" idx="4"/>
          </p:cNvCxnSpPr>
          <p:nvPr/>
        </p:nvCxnSpPr>
        <p:spPr>
          <a:xfrm>
            <a:off x="2554975" y="2573227"/>
            <a:ext cx="3121500" cy="363300"/>
          </a:xfrm>
          <a:prstGeom prst="bentConnector4">
            <a:avLst>
              <a:gd name="adj1" fmla="val -7629"/>
              <a:gd name="adj2" fmla="val -340194"/>
            </a:avLst>
          </a:prstGeom>
          <a:noFill/>
          <a:ln w="19050" cap="flat" cmpd="sng">
            <a:solidFill>
              <a:srgbClr val="3F3F3F"/>
            </a:solidFill>
            <a:prstDash val="solid"/>
            <a:miter lim="800000"/>
            <a:headEnd type="none" w="sm" len="sm"/>
            <a:tailEnd type="none" w="sm" len="sm"/>
          </a:ln>
        </p:spPr>
      </p:cxnSp>
      <p:cxnSp>
        <p:nvCxnSpPr>
          <p:cNvPr id="405" name="Google Shape;405;p30"/>
          <p:cNvCxnSpPr>
            <a:stCxn id="395" idx="0"/>
            <a:endCxn id="400" idx="3"/>
          </p:cNvCxnSpPr>
          <p:nvPr/>
        </p:nvCxnSpPr>
        <p:spPr>
          <a:xfrm rot="10800000" flipH="1">
            <a:off x="7371969" y="2399742"/>
            <a:ext cx="2301000" cy="1493100"/>
          </a:xfrm>
          <a:prstGeom prst="bentConnector3">
            <a:avLst>
              <a:gd name="adj1" fmla="val 110346"/>
            </a:avLst>
          </a:prstGeom>
          <a:noFill/>
          <a:ln w="19050" cap="flat" cmpd="sng">
            <a:solidFill>
              <a:srgbClr val="3F3F3F"/>
            </a:solidFill>
            <a:prstDash val="solid"/>
            <a:miter lim="800000"/>
            <a:headEnd type="none" w="sm" len="sm"/>
            <a:tailEnd type="none" w="sm" len="sm"/>
          </a:ln>
        </p:spPr>
      </p:cxnSp>
      <p:cxnSp>
        <p:nvCxnSpPr>
          <p:cNvPr id="406" name="Google Shape;406;p30"/>
          <p:cNvCxnSpPr>
            <a:stCxn id="393" idx="0"/>
            <a:endCxn id="401" idx="3"/>
          </p:cNvCxnSpPr>
          <p:nvPr/>
        </p:nvCxnSpPr>
        <p:spPr>
          <a:xfrm>
            <a:off x="6481009" y="4401960"/>
            <a:ext cx="3288600" cy="1164600"/>
          </a:xfrm>
          <a:prstGeom prst="bentConnector5">
            <a:avLst>
              <a:gd name="adj1" fmla="val 12935"/>
              <a:gd name="adj2" fmla="val 662"/>
              <a:gd name="adj3" fmla="val 107239"/>
            </a:avLst>
          </a:prstGeom>
          <a:noFill/>
          <a:ln w="19050" cap="flat" cmpd="sng">
            <a:solidFill>
              <a:srgbClr val="3F3F3F"/>
            </a:solidFill>
            <a:prstDash val="solid"/>
            <a:miter lim="800000"/>
            <a:headEnd type="none" w="sm" len="sm"/>
            <a:tailEnd type="none" w="sm" len="sm"/>
          </a:ln>
        </p:spPr>
      </p:cxnSp>
      <p:cxnSp>
        <p:nvCxnSpPr>
          <p:cNvPr id="407" name="Google Shape;407;p30"/>
          <p:cNvCxnSpPr>
            <a:stCxn id="402" idx="1"/>
            <a:endCxn id="394" idx="3"/>
          </p:cNvCxnSpPr>
          <p:nvPr/>
        </p:nvCxnSpPr>
        <p:spPr>
          <a:xfrm rot="10800000" flipH="1">
            <a:off x="2554950" y="3892975"/>
            <a:ext cx="2007000" cy="1621200"/>
          </a:xfrm>
          <a:prstGeom prst="bentConnector3">
            <a:avLst>
              <a:gd name="adj1" fmla="val -11865"/>
            </a:avLst>
          </a:prstGeom>
          <a:noFill/>
          <a:ln w="19050" cap="flat" cmpd="sng">
            <a:solidFill>
              <a:srgbClr val="3F3F3F"/>
            </a:solidFill>
            <a:prstDash val="solid"/>
            <a:miter lim="800000"/>
            <a:headEnd type="none" w="sm" len="sm"/>
            <a:tailEnd type="none" w="sm" len="sm"/>
          </a:ln>
        </p:spPr>
      </p:cxnSp>
      <p:cxnSp>
        <p:nvCxnSpPr>
          <p:cNvPr id="408" name="Google Shape;408;p30"/>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409" name="Google Shape;409;p30"/>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410" name="Google Shape;410;p30"/>
          <p:cNvSpPr/>
          <p:nvPr/>
        </p:nvSpPr>
        <p:spPr>
          <a:xfrm>
            <a:off x="3206158" y="351898"/>
            <a:ext cx="469055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Conclusion</a:t>
            </a:r>
            <a:endParaRPr sz="2400" b="1">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500"/>
                                        <p:tgtEl>
                                          <p:spTgt spid="4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15" name="Google Shape;415;p31"/>
          <p:cNvGrpSpPr/>
          <p:nvPr/>
        </p:nvGrpSpPr>
        <p:grpSpPr>
          <a:xfrm flipH="1">
            <a:off x="5874559" y="-685186"/>
            <a:ext cx="6781080" cy="8387873"/>
            <a:chOff x="-1344978" y="-685187"/>
            <a:chExt cx="6781080" cy="8387873"/>
          </a:xfrm>
        </p:grpSpPr>
        <p:sp>
          <p:nvSpPr>
            <p:cNvPr id="416" name="Google Shape;416;p31"/>
            <p:cNvSpPr/>
            <p:nvPr/>
          </p:nvSpPr>
          <p:spPr>
            <a:xfrm>
              <a:off x="-185195" y="-312516"/>
              <a:ext cx="2245488" cy="22454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31"/>
            <p:cNvSpPr/>
            <p:nvPr/>
          </p:nvSpPr>
          <p:spPr>
            <a:xfrm>
              <a:off x="-1344978" y="-144876"/>
              <a:ext cx="2689956" cy="26899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31"/>
            <p:cNvSpPr/>
            <p:nvPr/>
          </p:nvSpPr>
          <p:spPr>
            <a:xfrm>
              <a:off x="494840" y="1571529"/>
              <a:ext cx="1318720" cy="1318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31"/>
            <p:cNvSpPr/>
            <p:nvPr/>
          </p:nvSpPr>
          <p:spPr>
            <a:xfrm>
              <a:off x="-844556" y="2481611"/>
              <a:ext cx="1947513" cy="194751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31"/>
            <p:cNvSpPr/>
            <p:nvPr/>
          </p:nvSpPr>
          <p:spPr>
            <a:xfrm>
              <a:off x="1771092" y="283376"/>
              <a:ext cx="2606873" cy="260687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 name="Google Shape;421;p31"/>
            <p:cNvSpPr/>
            <p:nvPr/>
          </p:nvSpPr>
          <p:spPr>
            <a:xfrm>
              <a:off x="1344978" y="-685187"/>
              <a:ext cx="1644608" cy="164460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31"/>
            <p:cNvSpPr/>
            <p:nvPr/>
          </p:nvSpPr>
          <p:spPr>
            <a:xfrm>
              <a:off x="-574093" y="4228496"/>
              <a:ext cx="1130238" cy="113023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31"/>
            <p:cNvSpPr/>
            <p:nvPr/>
          </p:nvSpPr>
          <p:spPr>
            <a:xfrm>
              <a:off x="-574093" y="4429124"/>
              <a:ext cx="2798256" cy="27982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31"/>
            <p:cNvSpPr/>
            <p:nvPr/>
          </p:nvSpPr>
          <p:spPr>
            <a:xfrm>
              <a:off x="-185195" y="5404454"/>
              <a:ext cx="1351188" cy="135118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31"/>
            <p:cNvSpPr/>
            <p:nvPr/>
          </p:nvSpPr>
          <p:spPr>
            <a:xfrm>
              <a:off x="1666017" y="5533920"/>
              <a:ext cx="1894088" cy="189408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6" name="Google Shape;426;p31"/>
            <p:cNvSpPr/>
            <p:nvPr/>
          </p:nvSpPr>
          <p:spPr>
            <a:xfrm>
              <a:off x="3517229" y="5808598"/>
              <a:ext cx="1894088" cy="189408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31"/>
            <p:cNvSpPr/>
            <p:nvPr/>
          </p:nvSpPr>
          <p:spPr>
            <a:xfrm>
              <a:off x="2625707" y="3733966"/>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p31"/>
            <p:cNvSpPr/>
            <p:nvPr/>
          </p:nvSpPr>
          <p:spPr>
            <a:xfrm>
              <a:off x="2371916" y="4306414"/>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p31"/>
            <p:cNvSpPr/>
            <p:nvPr/>
          </p:nvSpPr>
          <p:spPr>
            <a:xfrm>
              <a:off x="1921862" y="3754016"/>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p31"/>
            <p:cNvSpPr/>
            <p:nvPr/>
          </p:nvSpPr>
          <p:spPr>
            <a:xfrm>
              <a:off x="3779290" y="3536976"/>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31"/>
            <p:cNvSpPr/>
            <p:nvPr/>
          </p:nvSpPr>
          <p:spPr>
            <a:xfrm>
              <a:off x="3533870" y="4916451"/>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31"/>
            <p:cNvSpPr/>
            <p:nvPr/>
          </p:nvSpPr>
          <p:spPr>
            <a:xfrm>
              <a:off x="3779289" y="156746"/>
              <a:ext cx="1656813" cy="165681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33" name="Google Shape;433;p31"/>
          <p:cNvSpPr/>
          <p:nvPr/>
        </p:nvSpPr>
        <p:spPr>
          <a:xfrm>
            <a:off x="1742802" y="2512764"/>
            <a:ext cx="3456299" cy="1107996"/>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b="1">
                <a:solidFill>
                  <a:schemeClr val="lt1"/>
                </a:solidFill>
                <a:latin typeface="Arial"/>
                <a:ea typeface="Arial"/>
                <a:cs typeface="Arial"/>
                <a:sym typeface="Arial"/>
              </a:rPr>
              <a:t>THANK</a:t>
            </a:r>
            <a:endParaRPr/>
          </a:p>
        </p:txBody>
      </p:sp>
      <p:sp>
        <p:nvSpPr>
          <p:cNvPr id="434" name="Google Shape;434;p31"/>
          <p:cNvSpPr/>
          <p:nvPr/>
        </p:nvSpPr>
        <p:spPr>
          <a:xfrm>
            <a:off x="1742800" y="3588903"/>
            <a:ext cx="2060308" cy="1107996"/>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b="1">
                <a:solidFill>
                  <a:schemeClr val="lt1"/>
                </a:solidFill>
                <a:latin typeface="Arial"/>
                <a:ea typeface="Arial"/>
                <a:cs typeface="Arial"/>
                <a:sym typeface="Arial"/>
              </a:rPr>
              <a:t>YOU</a:t>
            </a:r>
            <a:endParaRPr sz="6600" b="1">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33"/>
                                        </p:tgtEl>
                                        <p:attrNameLst>
                                          <p:attrName>style.visibility</p:attrName>
                                        </p:attrNameLst>
                                      </p:cBhvr>
                                      <p:to>
                                        <p:strVal val="visible"/>
                                      </p:to>
                                    </p:set>
                                    <p:anim calcmode="lin" valueType="num">
                                      <p:cBhvr additive="base">
                                        <p:cTn id="7" dur="500"/>
                                        <p:tgtEl>
                                          <p:spTgt spid="4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4"/>
          <p:cNvSpPr/>
          <p:nvPr/>
        </p:nvSpPr>
        <p:spPr>
          <a:xfrm rot="-5400000">
            <a:off x="570783" y="5278288"/>
            <a:ext cx="2245488" cy="22454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4"/>
          <p:cNvSpPr/>
          <p:nvPr/>
        </p:nvSpPr>
        <p:spPr>
          <a:xfrm rot="-5400000">
            <a:off x="2004949" y="6427938"/>
            <a:ext cx="2689956" cy="26899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4"/>
          <p:cNvSpPr/>
          <p:nvPr/>
        </p:nvSpPr>
        <p:spPr>
          <a:xfrm rot="-5400000">
            <a:off x="3743388" y="5959355"/>
            <a:ext cx="1318720" cy="13187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4"/>
          <p:cNvSpPr/>
          <p:nvPr/>
        </p:nvSpPr>
        <p:spPr>
          <a:xfrm rot="-5400000">
            <a:off x="4851779" y="6669964"/>
            <a:ext cx="1947513" cy="1947513"/>
          </a:xfrm>
          <a:prstGeom prst="ellipse">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4"/>
          <p:cNvSpPr/>
          <p:nvPr/>
        </p:nvSpPr>
        <p:spPr>
          <a:xfrm rot="-5400000">
            <a:off x="1672168" y="4002043"/>
            <a:ext cx="2606873" cy="2606873"/>
          </a:xfrm>
          <a:prstGeom prst="ellipse">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4"/>
          <p:cNvSpPr/>
          <p:nvPr/>
        </p:nvSpPr>
        <p:spPr>
          <a:xfrm rot="-5400000">
            <a:off x="-281964" y="4786472"/>
            <a:ext cx="1644608" cy="164460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4"/>
          <p:cNvSpPr/>
          <p:nvPr/>
        </p:nvSpPr>
        <p:spPr>
          <a:xfrm rot="-5400000">
            <a:off x="6561472" y="6267448"/>
            <a:ext cx="1130239" cy="1130239"/>
          </a:xfrm>
          <a:prstGeom prst="ellipse">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4"/>
          <p:cNvSpPr/>
          <p:nvPr/>
        </p:nvSpPr>
        <p:spPr>
          <a:xfrm rot="-5400000">
            <a:off x="7284031" y="5548752"/>
            <a:ext cx="2798256" cy="27982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4"/>
          <p:cNvSpPr/>
          <p:nvPr/>
        </p:nvSpPr>
        <p:spPr>
          <a:xfrm rot="-5400000">
            <a:off x="7917838" y="6606923"/>
            <a:ext cx="1351188" cy="135118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4"/>
          <p:cNvSpPr/>
          <p:nvPr/>
        </p:nvSpPr>
        <p:spPr>
          <a:xfrm rot="-5400000">
            <a:off x="9052057" y="4886069"/>
            <a:ext cx="1894088" cy="1894088"/>
          </a:xfrm>
          <a:prstGeom prst="ellipse">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4"/>
          <p:cNvSpPr/>
          <p:nvPr/>
        </p:nvSpPr>
        <p:spPr>
          <a:xfrm rot="-5400000">
            <a:off x="10436884" y="5498463"/>
            <a:ext cx="1894088" cy="1894088"/>
          </a:xfrm>
          <a:prstGeom prst="ellipse">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4"/>
          <p:cNvSpPr/>
          <p:nvPr/>
        </p:nvSpPr>
        <p:spPr>
          <a:xfrm rot="-5400000">
            <a:off x="5834287" y="5695057"/>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4"/>
          <p:cNvSpPr/>
          <p:nvPr/>
        </p:nvSpPr>
        <p:spPr>
          <a:xfrm rot="-5400000">
            <a:off x="6406735" y="6521295"/>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4"/>
          <p:cNvSpPr/>
          <p:nvPr/>
        </p:nvSpPr>
        <p:spPr>
          <a:xfrm rot="-5400000">
            <a:off x="5765078" y="6882091"/>
            <a:ext cx="334678" cy="33467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4"/>
          <p:cNvSpPr/>
          <p:nvPr/>
        </p:nvSpPr>
        <p:spPr>
          <a:xfrm rot="-5400000">
            <a:off x="5637297" y="5113922"/>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4"/>
          <p:cNvSpPr/>
          <p:nvPr/>
        </p:nvSpPr>
        <p:spPr>
          <a:xfrm rot="-5400000">
            <a:off x="7016771" y="5113921"/>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4"/>
          <p:cNvSpPr/>
          <p:nvPr/>
        </p:nvSpPr>
        <p:spPr>
          <a:xfrm rot="-5400000">
            <a:off x="1220612" y="3625870"/>
            <a:ext cx="1656813" cy="1656813"/>
          </a:xfrm>
          <a:prstGeom prst="ellipse">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4"/>
          <p:cNvSpPr/>
          <p:nvPr/>
        </p:nvSpPr>
        <p:spPr>
          <a:xfrm>
            <a:off x="0" y="1142816"/>
            <a:ext cx="12192000" cy="1415219"/>
          </a:xfrm>
          <a:custGeom>
            <a:avLst/>
            <a:gdLst/>
            <a:ahLst/>
            <a:cxnLst/>
            <a:rect l="l" t="t" r="r" b="b"/>
            <a:pathLst>
              <a:path w="9144000" h="1415219" extrusionOk="0">
                <a:moveTo>
                  <a:pt x="0" y="472630"/>
                </a:moveTo>
                <a:cubicBezTo>
                  <a:pt x="970280" y="923480"/>
                  <a:pt x="1940560" y="1374330"/>
                  <a:pt x="2712720" y="1295590"/>
                </a:cubicBezTo>
                <a:cubicBezTo>
                  <a:pt x="3484880" y="1216850"/>
                  <a:pt x="3868420" y="-17590"/>
                  <a:pt x="4632960" y="190"/>
                </a:cubicBezTo>
                <a:cubicBezTo>
                  <a:pt x="5397500" y="17970"/>
                  <a:pt x="6548120" y="1305750"/>
                  <a:pt x="7299960" y="1402270"/>
                </a:cubicBezTo>
                <a:cubicBezTo>
                  <a:pt x="8051800" y="1498790"/>
                  <a:pt x="8597900" y="1039050"/>
                  <a:pt x="9144000" y="579310"/>
                </a:cubicBezTo>
              </a:path>
            </a:pathLst>
          </a:cu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14"/>
          <p:cNvSpPr/>
          <p:nvPr/>
        </p:nvSpPr>
        <p:spPr>
          <a:xfrm>
            <a:off x="2998754" y="2013974"/>
            <a:ext cx="544059" cy="54405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4"/>
          <p:cNvSpPr/>
          <p:nvPr/>
        </p:nvSpPr>
        <p:spPr>
          <a:xfrm>
            <a:off x="4473504" y="1850422"/>
            <a:ext cx="544059" cy="5440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4"/>
          <p:cNvSpPr/>
          <p:nvPr/>
        </p:nvSpPr>
        <p:spPr>
          <a:xfrm>
            <a:off x="6472319" y="1123776"/>
            <a:ext cx="544059" cy="54405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4"/>
          <p:cNvSpPr/>
          <p:nvPr/>
        </p:nvSpPr>
        <p:spPr>
          <a:xfrm>
            <a:off x="8640288" y="2305039"/>
            <a:ext cx="544059" cy="54405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4"/>
          <p:cNvSpPr/>
          <p:nvPr/>
        </p:nvSpPr>
        <p:spPr>
          <a:xfrm>
            <a:off x="2440666" y="1414836"/>
            <a:ext cx="2843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3F3F3F"/>
                </a:solidFill>
                <a:latin typeface="Arial"/>
                <a:ea typeface="Arial"/>
                <a:cs typeface="Arial"/>
                <a:sym typeface="Arial"/>
              </a:rPr>
              <a:t>Overview</a:t>
            </a:r>
            <a:endParaRPr sz="2400" b="1">
              <a:solidFill>
                <a:srgbClr val="3F3F3F"/>
              </a:solidFill>
              <a:latin typeface="Arial"/>
              <a:ea typeface="Arial"/>
              <a:cs typeface="Arial"/>
              <a:sym typeface="Arial"/>
            </a:endParaRPr>
          </a:p>
        </p:txBody>
      </p:sp>
      <p:sp>
        <p:nvSpPr>
          <p:cNvPr id="135" name="Google Shape;135;p14"/>
          <p:cNvSpPr/>
          <p:nvPr/>
        </p:nvSpPr>
        <p:spPr>
          <a:xfrm>
            <a:off x="4239061" y="2427712"/>
            <a:ext cx="32873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3F3F3F"/>
                </a:solidFill>
                <a:latin typeface="Arial"/>
                <a:ea typeface="Arial"/>
                <a:cs typeface="Arial"/>
                <a:sym typeface="Arial"/>
              </a:rPr>
              <a:t>Analysis of Data</a:t>
            </a:r>
            <a:endParaRPr sz="2400" b="1">
              <a:solidFill>
                <a:srgbClr val="3F3F3F"/>
              </a:solidFill>
              <a:latin typeface="Arial"/>
              <a:ea typeface="Arial"/>
              <a:cs typeface="Arial"/>
              <a:sym typeface="Arial"/>
            </a:endParaRPr>
          </a:p>
        </p:txBody>
      </p:sp>
      <p:sp>
        <p:nvSpPr>
          <p:cNvPr id="136" name="Google Shape;136;p14"/>
          <p:cNvSpPr/>
          <p:nvPr/>
        </p:nvSpPr>
        <p:spPr>
          <a:xfrm>
            <a:off x="7016379" y="406205"/>
            <a:ext cx="3528158"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3F3F3F"/>
                </a:solidFill>
                <a:latin typeface="Arial"/>
                <a:ea typeface="Arial"/>
                <a:cs typeface="Arial"/>
                <a:sym typeface="Arial"/>
              </a:rPr>
              <a:t>Attributes of Location &amp; Category</a:t>
            </a:r>
            <a:endParaRPr sz="2400" b="1">
              <a:solidFill>
                <a:srgbClr val="3F3F3F"/>
              </a:solidFill>
              <a:latin typeface="Arial"/>
              <a:ea typeface="Arial"/>
              <a:cs typeface="Arial"/>
              <a:sym typeface="Arial"/>
            </a:endParaRPr>
          </a:p>
        </p:txBody>
      </p:sp>
      <p:sp>
        <p:nvSpPr>
          <p:cNvPr id="137" name="Google Shape;137;p14"/>
          <p:cNvSpPr/>
          <p:nvPr/>
        </p:nvSpPr>
        <p:spPr>
          <a:xfrm>
            <a:off x="8577542" y="2988934"/>
            <a:ext cx="284311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3F3F3F"/>
                </a:solidFill>
                <a:latin typeface="Arial"/>
                <a:ea typeface="Arial"/>
                <a:cs typeface="Arial"/>
                <a:sym typeface="Arial"/>
              </a:rPr>
              <a:t>Conclusion</a:t>
            </a:r>
            <a:endParaRPr sz="2400" b="1">
              <a:solidFill>
                <a:srgbClr val="3F3F3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p:tgtEl>
                                          <p:spTgt spid="134"/>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p:tgtEl>
                                          <p:spTgt spid="13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136"/>
                                        </p:tgtEl>
                                        <p:attrNameLst>
                                          <p:attrName>style.visibility</p:attrName>
                                        </p:attrNameLst>
                                      </p:cBhvr>
                                      <p:to>
                                        <p:strVal val="visible"/>
                                      </p:to>
                                    </p:set>
                                    <p:anim calcmode="lin" valueType="num">
                                      <p:cBhvr additive="base">
                                        <p:cTn id="15" dur="500"/>
                                        <p:tgtEl>
                                          <p:spTgt spid="136"/>
                                        </p:tgtEl>
                                        <p:attrNameLst>
                                          <p:attrName>ppt_x</p:attrName>
                                        </p:attrNameLst>
                                      </p:cBhvr>
                                      <p:tavLst>
                                        <p:tav tm="0">
                                          <p:val>
                                            <p:strVal val="#ppt_x+1"/>
                                          </p:val>
                                        </p:tav>
                                        <p:tav tm="100000">
                                          <p:val>
                                            <p:strVal val="#ppt_x"/>
                                          </p:val>
                                        </p:tav>
                                      </p:tavLst>
                                    </p:anim>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 calcmode="lin" valueType="num">
                                      <p:cBhvr additive="base">
                                        <p:cTn id="19" dur="500"/>
                                        <p:tgtEl>
                                          <p:spTgt spid="1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cxnSp>
        <p:nvCxnSpPr>
          <p:cNvPr id="440" name="Google Shape;440;p32"/>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441" name="Google Shape;441;p32"/>
          <p:cNvSpPr/>
          <p:nvPr/>
        </p:nvSpPr>
        <p:spPr>
          <a:xfrm>
            <a:off x="2158571" y="332773"/>
            <a:ext cx="590700" cy="479100"/>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442" name="Google Shape;442;p32"/>
          <p:cNvSpPr/>
          <p:nvPr/>
        </p:nvSpPr>
        <p:spPr>
          <a:xfrm>
            <a:off x="3206158" y="351898"/>
            <a:ext cx="6273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Where To Look For A Job? (Overall)</a:t>
            </a:r>
            <a:endParaRPr sz="2400" b="1">
              <a:solidFill>
                <a:schemeClr val="dk1"/>
              </a:solidFill>
              <a:latin typeface="Arial"/>
              <a:ea typeface="Arial"/>
              <a:cs typeface="Arial"/>
              <a:sym typeface="Arial"/>
            </a:endParaRPr>
          </a:p>
        </p:txBody>
      </p:sp>
      <p:pic>
        <p:nvPicPr>
          <p:cNvPr id="443" name="Google Shape;443;p32"/>
          <p:cNvPicPr preferRelativeResize="0"/>
          <p:nvPr/>
        </p:nvPicPr>
        <p:blipFill rotWithShape="1">
          <a:blip r:embed="rId3">
            <a:alphaModFix/>
          </a:blip>
          <a:srcRect/>
          <a:stretch/>
        </p:blipFill>
        <p:spPr>
          <a:xfrm>
            <a:off x="187945" y="957202"/>
            <a:ext cx="3941245" cy="5353445"/>
          </a:xfrm>
          <a:prstGeom prst="rect">
            <a:avLst/>
          </a:prstGeom>
          <a:noFill/>
          <a:ln>
            <a:noFill/>
          </a:ln>
        </p:spPr>
      </p:pic>
      <p:pic>
        <p:nvPicPr>
          <p:cNvPr id="444" name="Google Shape;444;p32"/>
          <p:cNvPicPr preferRelativeResize="0"/>
          <p:nvPr/>
        </p:nvPicPr>
        <p:blipFill rotWithShape="1">
          <a:blip r:embed="rId4">
            <a:alphaModFix/>
          </a:blip>
          <a:srcRect/>
          <a:stretch/>
        </p:blipFill>
        <p:spPr>
          <a:xfrm>
            <a:off x="4015968" y="1007663"/>
            <a:ext cx="1031000" cy="5353445"/>
          </a:xfrm>
          <a:prstGeom prst="rect">
            <a:avLst/>
          </a:prstGeom>
          <a:noFill/>
          <a:ln>
            <a:noFill/>
          </a:ln>
        </p:spPr>
      </p:pic>
      <p:sp>
        <p:nvSpPr>
          <p:cNvPr id="445" name="Google Shape;445;p32"/>
          <p:cNvSpPr txBox="1"/>
          <p:nvPr/>
        </p:nvSpPr>
        <p:spPr>
          <a:xfrm>
            <a:off x="233934" y="6272214"/>
            <a:ext cx="4053900" cy="786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Job Numbers per location</a:t>
            </a:r>
            <a:endParaRPr sz="2800">
              <a:solidFill>
                <a:schemeClr val="dk1"/>
              </a:solidFill>
              <a:latin typeface="Calibri"/>
              <a:ea typeface="Calibri"/>
              <a:cs typeface="Calibri"/>
              <a:sym typeface="Calibri"/>
            </a:endParaRPr>
          </a:p>
        </p:txBody>
      </p:sp>
      <p:pic>
        <p:nvPicPr>
          <p:cNvPr id="446" name="Google Shape;446;p32"/>
          <p:cNvPicPr preferRelativeResize="0"/>
          <p:nvPr/>
        </p:nvPicPr>
        <p:blipFill rotWithShape="1">
          <a:blip r:embed="rId5">
            <a:alphaModFix/>
          </a:blip>
          <a:srcRect/>
          <a:stretch/>
        </p:blipFill>
        <p:spPr>
          <a:xfrm>
            <a:off x="6896119" y="940802"/>
            <a:ext cx="4171018" cy="5420306"/>
          </a:xfrm>
          <a:prstGeom prst="rect">
            <a:avLst/>
          </a:prstGeom>
          <a:noFill/>
          <a:ln>
            <a:noFill/>
          </a:ln>
        </p:spPr>
      </p:pic>
      <p:pic>
        <p:nvPicPr>
          <p:cNvPr id="447" name="Google Shape;447;p32"/>
          <p:cNvPicPr preferRelativeResize="0"/>
          <p:nvPr/>
        </p:nvPicPr>
        <p:blipFill rotWithShape="1">
          <a:blip r:embed="rId6">
            <a:alphaModFix/>
          </a:blip>
          <a:srcRect/>
          <a:stretch/>
        </p:blipFill>
        <p:spPr>
          <a:xfrm>
            <a:off x="10735833" y="968954"/>
            <a:ext cx="1165405" cy="5420307"/>
          </a:xfrm>
          <a:prstGeom prst="rect">
            <a:avLst/>
          </a:prstGeom>
          <a:noFill/>
          <a:ln>
            <a:noFill/>
          </a:ln>
        </p:spPr>
      </p:pic>
      <p:sp>
        <p:nvSpPr>
          <p:cNvPr id="448" name="Google Shape;448;p32"/>
          <p:cNvSpPr txBox="1"/>
          <p:nvPr/>
        </p:nvSpPr>
        <p:spPr>
          <a:xfrm>
            <a:off x="6896119" y="6313807"/>
            <a:ext cx="4846500" cy="4959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Job Average Salary per location</a:t>
            </a:r>
            <a:endParaRPr sz="2800">
              <a:solidFill>
                <a:schemeClr val="dk1"/>
              </a:solidFill>
              <a:latin typeface="Calibri"/>
              <a:ea typeface="Calibri"/>
              <a:cs typeface="Calibri"/>
              <a:sym typeface="Calibri"/>
            </a:endParaRPr>
          </a:p>
        </p:txBody>
      </p:sp>
      <p:sp>
        <p:nvSpPr>
          <p:cNvPr id="449" name="Google Shape;449;p32"/>
          <p:cNvSpPr txBox="1"/>
          <p:nvPr/>
        </p:nvSpPr>
        <p:spPr>
          <a:xfrm>
            <a:off x="4675554" y="2582235"/>
            <a:ext cx="2481600" cy="6543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6AA84F"/>
              </a:buClr>
              <a:buSzPts val="4000"/>
              <a:buFont typeface="Calibri"/>
              <a:buNone/>
            </a:pPr>
            <a:r>
              <a:rPr lang="en-US" sz="4000" b="1">
                <a:solidFill>
                  <a:srgbClr val="6AA84F"/>
                </a:solidFill>
                <a:latin typeface="Calibri"/>
                <a:ea typeface="Calibri"/>
                <a:cs typeface="Calibri"/>
                <a:sym typeface="Calibri"/>
              </a:rPr>
              <a:t>LONDON</a:t>
            </a:r>
            <a:endParaRPr sz="4000" b="1">
              <a:solidFill>
                <a:srgbClr val="6AA84F"/>
              </a:solidFill>
              <a:latin typeface="Calibri"/>
              <a:ea typeface="Calibri"/>
              <a:cs typeface="Calibri"/>
              <a:sym typeface="Calibri"/>
            </a:endParaRPr>
          </a:p>
          <a:p>
            <a:pPr marL="0" marR="0" lvl="0" indent="0" algn="ctr" rtl="0">
              <a:spcBef>
                <a:spcPts val="0"/>
              </a:spcBef>
              <a:spcAft>
                <a:spcPts val="0"/>
              </a:spcAft>
              <a:buClr>
                <a:srgbClr val="6AA84F"/>
              </a:buClr>
              <a:buSzPts val="4000"/>
              <a:buFont typeface="Calibri"/>
              <a:buNone/>
            </a:pPr>
            <a:r>
              <a:rPr lang="en-US" sz="4000" b="1">
                <a:solidFill>
                  <a:srgbClr val="6AA84F"/>
                </a:solidFill>
                <a:latin typeface="Calibri"/>
                <a:ea typeface="Calibri"/>
                <a:cs typeface="Calibri"/>
                <a:sym typeface="Calibri"/>
              </a:rPr>
              <a:t>$$$$$$$</a:t>
            </a:r>
            <a:endParaRPr sz="4000" b="1">
              <a:solidFill>
                <a:srgbClr val="6AA84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42"/>
                                        </p:tgtEl>
                                        <p:attrNameLst>
                                          <p:attrName>style.visibility</p:attrName>
                                        </p:attrNameLst>
                                      </p:cBhvr>
                                      <p:to>
                                        <p:strVal val="visible"/>
                                      </p:to>
                                    </p:set>
                                    <p:anim calcmode="lin" valueType="num">
                                      <p:cBhvr additive="base">
                                        <p:cTn id="7" dur="500"/>
                                        <p:tgtEl>
                                          <p:spTgt spid="4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cxnSp>
        <p:nvCxnSpPr>
          <p:cNvPr id="455" name="Google Shape;455;p33"/>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456" name="Google Shape;456;p33"/>
          <p:cNvSpPr/>
          <p:nvPr/>
        </p:nvSpPr>
        <p:spPr>
          <a:xfrm>
            <a:off x="2158571" y="332773"/>
            <a:ext cx="590700" cy="479100"/>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pic>
        <p:nvPicPr>
          <p:cNvPr id="457" name="Google Shape;457;p33"/>
          <p:cNvPicPr preferRelativeResize="0"/>
          <p:nvPr/>
        </p:nvPicPr>
        <p:blipFill rotWithShape="1">
          <a:blip r:embed="rId3">
            <a:alphaModFix/>
          </a:blip>
          <a:srcRect/>
          <a:stretch/>
        </p:blipFill>
        <p:spPr>
          <a:xfrm>
            <a:off x="0" y="804425"/>
            <a:ext cx="8286751" cy="6053575"/>
          </a:xfrm>
          <a:prstGeom prst="rect">
            <a:avLst/>
          </a:prstGeom>
          <a:noFill/>
          <a:ln>
            <a:noFill/>
          </a:ln>
        </p:spPr>
      </p:pic>
      <p:sp>
        <p:nvSpPr>
          <p:cNvPr id="458" name="Google Shape;458;p33"/>
          <p:cNvSpPr/>
          <p:nvPr/>
        </p:nvSpPr>
        <p:spPr>
          <a:xfrm>
            <a:off x="3206157" y="351898"/>
            <a:ext cx="86895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What Companies Pay The Best? (Top 20 - frequency)</a:t>
            </a:r>
            <a:endParaRPr sz="2400" b="1">
              <a:solidFill>
                <a:schemeClr val="dk1"/>
              </a:solidFill>
              <a:latin typeface="Arial"/>
              <a:ea typeface="Arial"/>
              <a:cs typeface="Arial"/>
              <a:sym typeface="Arial"/>
            </a:endParaRPr>
          </a:p>
        </p:txBody>
      </p:sp>
      <p:sp>
        <p:nvSpPr>
          <p:cNvPr id="459" name="Google Shape;459;p33"/>
          <p:cNvSpPr txBox="1"/>
          <p:nvPr/>
        </p:nvSpPr>
        <p:spPr>
          <a:xfrm>
            <a:off x="8089113" y="1034848"/>
            <a:ext cx="3543300" cy="5471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Only looked at top 20 companies based on the number of job listing</a:t>
            </a:r>
            <a:endParaRPr sz="2400">
              <a:solidFill>
                <a:schemeClr val="dk1"/>
              </a:solidFill>
              <a:latin typeface="Calibri"/>
              <a:ea typeface="Calibri"/>
              <a:cs typeface="Calibri"/>
              <a:sym typeface="Calibri"/>
            </a:endParaRPr>
          </a:p>
          <a:p>
            <a:pPr marL="457200" marR="0" lvl="0" indent="-317500" algn="l" rtl="0">
              <a:lnSpc>
                <a:spcPct val="150000"/>
              </a:lnSpc>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Mostly job placement companies</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8"/>
                                        </p:tgtEl>
                                        <p:attrNameLst>
                                          <p:attrName>style.visibility</p:attrName>
                                        </p:attrNameLst>
                                      </p:cBhvr>
                                      <p:to>
                                        <p:strVal val="visible"/>
                                      </p:to>
                                    </p:set>
                                    <p:anim calcmode="lin" valueType="num">
                                      <p:cBhvr additive="base">
                                        <p:cTn id="7" dur="500"/>
                                        <p:tgtEl>
                                          <p:spTgt spid="4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p:nvPr/>
        </p:nvSpPr>
        <p:spPr>
          <a:xfrm>
            <a:off x="5046703" y="845724"/>
            <a:ext cx="2245488" cy="22454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15"/>
          <p:cNvSpPr/>
          <p:nvPr/>
        </p:nvSpPr>
        <p:spPr>
          <a:xfrm>
            <a:off x="3886921" y="1013365"/>
            <a:ext cx="2689956" cy="26899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Google Shape;144;p15"/>
          <p:cNvSpPr/>
          <p:nvPr/>
        </p:nvSpPr>
        <p:spPr>
          <a:xfrm>
            <a:off x="4258148" y="2729569"/>
            <a:ext cx="1947513" cy="194751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15"/>
          <p:cNvSpPr/>
          <p:nvPr/>
        </p:nvSpPr>
        <p:spPr>
          <a:xfrm>
            <a:off x="7002996" y="1441623"/>
            <a:ext cx="2606873" cy="260687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15"/>
          <p:cNvSpPr/>
          <p:nvPr/>
        </p:nvSpPr>
        <p:spPr>
          <a:xfrm>
            <a:off x="6576876" y="473053"/>
            <a:ext cx="1644608" cy="164460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5"/>
          <p:cNvSpPr/>
          <p:nvPr/>
        </p:nvSpPr>
        <p:spPr>
          <a:xfrm>
            <a:off x="3372517" y="2863156"/>
            <a:ext cx="1130239" cy="113023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15"/>
          <p:cNvSpPr/>
          <p:nvPr/>
        </p:nvSpPr>
        <p:spPr>
          <a:xfrm>
            <a:off x="7866883" y="4503323"/>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15"/>
          <p:cNvSpPr/>
          <p:nvPr/>
        </p:nvSpPr>
        <p:spPr>
          <a:xfrm>
            <a:off x="7723471" y="4325230"/>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5"/>
          <p:cNvSpPr/>
          <p:nvPr/>
        </p:nvSpPr>
        <p:spPr>
          <a:xfrm>
            <a:off x="7153761" y="4912257"/>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5"/>
          <p:cNvSpPr/>
          <p:nvPr/>
        </p:nvSpPr>
        <p:spPr>
          <a:xfrm>
            <a:off x="9487154" y="4570167"/>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5"/>
          <p:cNvSpPr/>
          <p:nvPr/>
        </p:nvSpPr>
        <p:spPr>
          <a:xfrm>
            <a:off x="8765768" y="6074691"/>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5"/>
          <p:cNvSpPr/>
          <p:nvPr/>
        </p:nvSpPr>
        <p:spPr>
          <a:xfrm>
            <a:off x="9011193" y="1314991"/>
            <a:ext cx="1656813" cy="165681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5"/>
          <p:cNvSpPr/>
          <p:nvPr/>
        </p:nvSpPr>
        <p:spPr>
          <a:xfrm>
            <a:off x="3050406" y="2352147"/>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5"/>
          <p:cNvSpPr/>
          <p:nvPr/>
        </p:nvSpPr>
        <p:spPr>
          <a:xfrm>
            <a:off x="2375587" y="3104117"/>
            <a:ext cx="446864" cy="44686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15"/>
          <p:cNvSpPr/>
          <p:nvPr/>
        </p:nvSpPr>
        <p:spPr>
          <a:xfrm>
            <a:off x="2136206" y="2457951"/>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15"/>
          <p:cNvSpPr/>
          <p:nvPr/>
        </p:nvSpPr>
        <p:spPr>
          <a:xfrm>
            <a:off x="1569022" y="2863153"/>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15"/>
          <p:cNvSpPr/>
          <p:nvPr/>
        </p:nvSpPr>
        <p:spPr>
          <a:xfrm>
            <a:off x="3958568" y="3534632"/>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15"/>
          <p:cNvSpPr/>
          <p:nvPr/>
        </p:nvSpPr>
        <p:spPr>
          <a:xfrm>
            <a:off x="7347622" y="1076999"/>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15"/>
          <p:cNvSpPr/>
          <p:nvPr/>
        </p:nvSpPr>
        <p:spPr>
          <a:xfrm>
            <a:off x="9614029" y="3517142"/>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15"/>
          <p:cNvSpPr/>
          <p:nvPr/>
        </p:nvSpPr>
        <p:spPr>
          <a:xfrm>
            <a:off x="8754995" y="307562"/>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5"/>
          <p:cNvSpPr/>
          <p:nvPr/>
        </p:nvSpPr>
        <p:spPr>
          <a:xfrm>
            <a:off x="8509575" y="1687036"/>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5"/>
          <p:cNvSpPr/>
          <p:nvPr/>
        </p:nvSpPr>
        <p:spPr>
          <a:xfrm>
            <a:off x="4763797" y="2096797"/>
            <a:ext cx="2664415" cy="266441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600" b="1">
                <a:solidFill>
                  <a:schemeClr val="lt1"/>
                </a:solidFill>
                <a:latin typeface="Arial"/>
                <a:ea typeface="Arial"/>
                <a:cs typeface="Arial"/>
                <a:sym typeface="Arial"/>
              </a:rPr>
              <a:t>1</a:t>
            </a:r>
            <a:endParaRPr sz="16600" b="1">
              <a:solidFill>
                <a:schemeClr val="lt1"/>
              </a:solidFill>
              <a:latin typeface="Arial"/>
              <a:ea typeface="Arial"/>
              <a:cs typeface="Arial"/>
              <a:sym typeface="Arial"/>
            </a:endParaRPr>
          </a:p>
        </p:txBody>
      </p:sp>
      <p:sp>
        <p:nvSpPr>
          <p:cNvPr id="164" name="Google Shape;164;p15"/>
          <p:cNvSpPr/>
          <p:nvPr/>
        </p:nvSpPr>
        <p:spPr>
          <a:xfrm>
            <a:off x="3341229" y="4954389"/>
            <a:ext cx="550955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Overview</a:t>
            </a:r>
            <a:endParaRPr sz="3200" b="1">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p:tgtEl>
                                          <p:spTgt spid="1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6"/>
          <p:cNvSpPr/>
          <p:nvPr/>
        </p:nvSpPr>
        <p:spPr>
          <a:xfrm>
            <a:off x="2158567" y="1234737"/>
            <a:ext cx="9881652" cy="474405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800">
                <a:solidFill>
                  <a:schemeClr val="dk1"/>
                </a:solidFill>
                <a:latin typeface="Calibri"/>
                <a:ea typeface="Calibri"/>
                <a:cs typeface="Calibri"/>
                <a:sym typeface="Calibri"/>
              </a:rPr>
              <a:t>● Salary data is useful to know when applying for jobs</a:t>
            </a:r>
            <a:endParaRPr/>
          </a:p>
          <a:p>
            <a:pPr marL="0" marR="0" lvl="0" indent="0" algn="l" rtl="0">
              <a:lnSpc>
                <a:spcPct val="150000"/>
              </a:lnSpc>
              <a:spcBef>
                <a:spcPts val="0"/>
              </a:spcBef>
              <a:spcAft>
                <a:spcPts val="0"/>
              </a:spcAft>
              <a:buNone/>
            </a:pPr>
            <a:r>
              <a:rPr lang="en-US" sz="2800">
                <a:solidFill>
                  <a:schemeClr val="dk1"/>
                </a:solidFill>
                <a:latin typeface="Calibri"/>
                <a:ea typeface="Calibri"/>
                <a:cs typeface="Calibri"/>
                <a:sym typeface="Calibri"/>
              </a:rPr>
              <a:t>● Helps prospective students decide which field to go into</a:t>
            </a:r>
            <a:endParaRPr/>
          </a:p>
          <a:p>
            <a:pPr marL="0" marR="0" lvl="0" indent="0" algn="l" rtl="0">
              <a:lnSpc>
                <a:spcPct val="150000"/>
              </a:lnSpc>
              <a:spcBef>
                <a:spcPts val="0"/>
              </a:spcBef>
              <a:spcAft>
                <a:spcPts val="0"/>
              </a:spcAft>
              <a:buNone/>
            </a:pPr>
            <a:r>
              <a:rPr lang="en-US" sz="2800">
                <a:solidFill>
                  <a:schemeClr val="dk1"/>
                </a:solidFill>
                <a:latin typeface="Calibri"/>
                <a:ea typeface="Calibri"/>
                <a:cs typeface="Calibri"/>
                <a:sym typeface="Calibri"/>
              </a:rPr>
              <a:t>● Depends on many factors</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 Location</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 Company</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 Job Category...</a:t>
            </a:r>
            <a:endParaRPr/>
          </a:p>
          <a:p>
            <a:pPr marL="0" marR="0" lvl="0" indent="0" algn="l" rtl="0">
              <a:lnSpc>
                <a:spcPct val="150000"/>
              </a:lnSpc>
              <a:spcBef>
                <a:spcPts val="0"/>
              </a:spcBef>
              <a:spcAft>
                <a:spcPts val="0"/>
              </a:spcAft>
              <a:buNone/>
            </a:pPr>
            <a:endParaRPr sz="24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2400">
              <a:solidFill>
                <a:schemeClr val="dk1"/>
              </a:solidFill>
              <a:latin typeface="Calibri"/>
              <a:ea typeface="Calibri"/>
              <a:cs typeface="Calibri"/>
              <a:sym typeface="Calibri"/>
            </a:endParaRPr>
          </a:p>
        </p:txBody>
      </p:sp>
      <p:cxnSp>
        <p:nvCxnSpPr>
          <p:cNvPr id="170" name="Google Shape;170;p16"/>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171" name="Google Shape;171;p16"/>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172" name="Google Shape;172;p16"/>
          <p:cNvSpPr/>
          <p:nvPr/>
        </p:nvSpPr>
        <p:spPr>
          <a:xfrm>
            <a:off x="3206158" y="351898"/>
            <a:ext cx="469055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Overview</a:t>
            </a:r>
            <a:endParaRPr sz="2400" b="1">
              <a:solidFill>
                <a:schemeClr val="dk1"/>
              </a:solidFill>
              <a:latin typeface="Arial"/>
              <a:ea typeface="Arial"/>
              <a:cs typeface="Arial"/>
              <a:sym typeface="Arial"/>
            </a:endParaRPr>
          </a:p>
        </p:txBody>
      </p:sp>
      <p:pic>
        <p:nvPicPr>
          <p:cNvPr id="173" name="Google Shape;173;p16"/>
          <p:cNvPicPr preferRelativeResize="0"/>
          <p:nvPr/>
        </p:nvPicPr>
        <p:blipFill rotWithShape="1">
          <a:blip r:embed="rId3">
            <a:alphaModFix/>
          </a:blip>
          <a:srcRect/>
          <a:stretch/>
        </p:blipFill>
        <p:spPr>
          <a:xfrm>
            <a:off x="6558185" y="3113943"/>
            <a:ext cx="5131567" cy="3325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500"/>
                                        <p:tgtEl>
                                          <p:spTgt spid="1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pSp>
        <p:nvGrpSpPr>
          <p:cNvPr id="178" name="Google Shape;178;p17"/>
          <p:cNvGrpSpPr/>
          <p:nvPr/>
        </p:nvGrpSpPr>
        <p:grpSpPr>
          <a:xfrm>
            <a:off x="8585806" y="3595308"/>
            <a:ext cx="2251736" cy="2402627"/>
            <a:chOff x="2922588" y="6135688"/>
            <a:chExt cx="615950" cy="657225"/>
          </a:xfrm>
        </p:grpSpPr>
        <p:sp>
          <p:nvSpPr>
            <p:cNvPr id="179" name="Google Shape;179;p17"/>
            <p:cNvSpPr/>
            <p:nvPr/>
          </p:nvSpPr>
          <p:spPr>
            <a:xfrm>
              <a:off x="3221038" y="6135688"/>
              <a:ext cx="34925" cy="92075"/>
            </a:xfrm>
            <a:custGeom>
              <a:avLst/>
              <a:gdLst/>
              <a:ahLst/>
              <a:cxnLst/>
              <a:rect l="l" t="t" r="r" b="b"/>
              <a:pathLst>
                <a:path w="22" h="58" extrusionOk="0">
                  <a:moveTo>
                    <a:pt x="12" y="58"/>
                  </a:moveTo>
                  <a:lnTo>
                    <a:pt x="12" y="58"/>
                  </a:lnTo>
                  <a:lnTo>
                    <a:pt x="6" y="58"/>
                  </a:lnTo>
                  <a:lnTo>
                    <a:pt x="4" y="56"/>
                  </a:lnTo>
                  <a:lnTo>
                    <a:pt x="2" y="52"/>
                  </a:lnTo>
                  <a:lnTo>
                    <a:pt x="0" y="48"/>
                  </a:lnTo>
                  <a:lnTo>
                    <a:pt x="0" y="12"/>
                  </a:lnTo>
                  <a:lnTo>
                    <a:pt x="0" y="12"/>
                  </a:lnTo>
                  <a:lnTo>
                    <a:pt x="2" y="8"/>
                  </a:lnTo>
                  <a:lnTo>
                    <a:pt x="4" y="4"/>
                  </a:lnTo>
                  <a:lnTo>
                    <a:pt x="6" y="2"/>
                  </a:lnTo>
                  <a:lnTo>
                    <a:pt x="12" y="0"/>
                  </a:lnTo>
                  <a:lnTo>
                    <a:pt x="12" y="0"/>
                  </a:lnTo>
                  <a:lnTo>
                    <a:pt x="16" y="2"/>
                  </a:lnTo>
                  <a:lnTo>
                    <a:pt x="20" y="4"/>
                  </a:lnTo>
                  <a:lnTo>
                    <a:pt x="22" y="8"/>
                  </a:lnTo>
                  <a:lnTo>
                    <a:pt x="22" y="12"/>
                  </a:lnTo>
                  <a:lnTo>
                    <a:pt x="22" y="48"/>
                  </a:lnTo>
                  <a:lnTo>
                    <a:pt x="22" y="48"/>
                  </a:lnTo>
                  <a:lnTo>
                    <a:pt x="22" y="52"/>
                  </a:lnTo>
                  <a:lnTo>
                    <a:pt x="20" y="56"/>
                  </a:lnTo>
                  <a:lnTo>
                    <a:pt x="16" y="58"/>
                  </a:lnTo>
                  <a:lnTo>
                    <a:pt x="12" y="58"/>
                  </a:lnTo>
                  <a:lnTo>
                    <a:pt x="12" y="58"/>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17"/>
            <p:cNvSpPr/>
            <p:nvPr/>
          </p:nvSpPr>
          <p:spPr>
            <a:xfrm>
              <a:off x="3074988" y="6170613"/>
              <a:ext cx="63500" cy="85725"/>
            </a:xfrm>
            <a:custGeom>
              <a:avLst/>
              <a:gdLst/>
              <a:ahLst/>
              <a:cxnLst/>
              <a:rect l="l" t="t" r="r" b="b"/>
              <a:pathLst>
                <a:path w="40" h="54" extrusionOk="0">
                  <a:moveTo>
                    <a:pt x="30" y="54"/>
                  </a:moveTo>
                  <a:lnTo>
                    <a:pt x="30" y="54"/>
                  </a:lnTo>
                  <a:lnTo>
                    <a:pt x="24" y="52"/>
                  </a:lnTo>
                  <a:lnTo>
                    <a:pt x="20" y="48"/>
                  </a:lnTo>
                  <a:lnTo>
                    <a:pt x="2" y="18"/>
                  </a:lnTo>
                  <a:lnTo>
                    <a:pt x="2" y="18"/>
                  </a:lnTo>
                  <a:lnTo>
                    <a:pt x="0" y="12"/>
                  </a:lnTo>
                  <a:lnTo>
                    <a:pt x="0" y="8"/>
                  </a:lnTo>
                  <a:lnTo>
                    <a:pt x="2" y="4"/>
                  </a:lnTo>
                  <a:lnTo>
                    <a:pt x="6" y="2"/>
                  </a:lnTo>
                  <a:lnTo>
                    <a:pt x="6" y="2"/>
                  </a:lnTo>
                  <a:lnTo>
                    <a:pt x="10" y="0"/>
                  </a:lnTo>
                  <a:lnTo>
                    <a:pt x="14" y="0"/>
                  </a:lnTo>
                  <a:lnTo>
                    <a:pt x="18" y="2"/>
                  </a:lnTo>
                  <a:lnTo>
                    <a:pt x="20" y="6"/>
                  </a:lnTo>
                  <a:lnTo>
                    <a:pt x="38" y="36"/>
                  </a:lnTo>
                  <a:lnTo>
                    <a:pt x="38" y="36"/>
                  </a:lnTo>
                  <a:lnTo>
                    <a:pt x="40" y="42"/>
                  </a:lnTo>
                  <a:lnTo>
                    <a:pt x="40" y="46"/>
                  </a:lnTo>
                  <a:lnTo>
                    <a:pt x="38" y="50"/>
                  </a:lnTo>
                  <a:lnTo>
                    <a:pt x="34" y="52"/>
                  </a:lnTo>
                  <a:lnTo>
                    <a:pt x="34" y="52"/>
                  </a:lnTo>
                  <a:lnTo>
                    <a:pt x="30" y="54"/>
                  </a:lnTo>
                  <a:lnTo>
                    <a:pt x="30" y="54"/>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7"/>
            <p:cNvSpPr/>
            <p:nvPr/>
          </p:nvSpPr>
          <p:spPr>
            <a:xfrm>
              <a:off x="2967038" y="6275388"/>
              <a:ext cx="82550" cy="63500"/>
            </a:xfrm>
            <a:custGeom>
              <a:avLst/>
              <a:gdLst/>
              <a:ahLst/>
              <a:cxnLst/>
              <a:rect l="l" t="t" r="r" b="b"/>
              <a:pathLst>
                <a:path w="52" h="40" extrusionOk="0">
                  <a:moveTo>
                    <a:pt x="42" y="40"/>
                  </a:moveTo>
                  <a:lnTo>
                    <a:pt x="42" y="40"/>
                  </a:lnTo>
                  <a:lnTo>
                    <a:pt x="36" y="38"/>
                  </a:lnTo>
                  <a:lnTo>
                    <a:pt x="4" y="20"/>
                  </a:lnTo>
                  <a:lnTo>
                    <a:pt x="4" y="20"/>
                  </a:lnTo>
                  <a:lnTo>
                    <a:pt x="2" y="16"/>
                  </a:lnTo>
                  <a:lnTo>
                    <a:pt x="0" y="14"/>
                  </a:lnTo>
                  <a:lnTo>
                    <a:pt x="0" y="8"/>
                  </a:lnTo>
                  <a:lnTo>
                    <a:pt x="0" y="4"/>
                  </a:lnTo>
                  <a:lnTo>
                    <a:pt x="0" y="4"/>
                  </a:lnTo>
                  <a:lnTo>
                    <a:pt x="4" y="2"/>
                  </a:lnTo>
                  <a:lnTo>
                    <a:pt x="8" y="0"/>
                  </a:lnTo>
                  <a:lnTo>
                    <a:pt x="12" y="0"/>
                  </a:lnTo>
                  <a:lnTo>
                    <a:pt x="16" y="0"/>
                  </a:lnTo>
                  <a:lnTo>
                    <a:pt x="46" y="18"/>
                  </a:lnTo>
                  <a:lnTo>
                    <a:pt x="46" y="18"/>
                  </a:lnTo>
                  <a:lnTo>
                    <a:pt x="50" y="22"/>
                  </a:lnTo>
                  <a:lnTo>
                    <a:pt x="52" y="26"/>
                  </a:lnTo>
                  <a:lnTo>
                    <a:pt x="52" y="30"/>
                  </a:lnTo>
                  <a:lnTo>
                    <a:pt x="50" y="34"/>
                  </a:lnTo>
                  <a:lnTo>
                    <a:pt x="50" y="34"/>
                  </a:lnTo>
                  <a:lnTo>
                    <a:pt x="46" y="38"/>
                  </a:lnTo>
                  <a:lnTo>
                    <a:pt x="42" y="40"/>
                  </a:lnTo>
                  <a:lnTo>
                    <a:pt x="42" y="40"/>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7"/>
            <p:cNvSpPr/>
            <p:nvPr/>
          </p:nvSpPr>
          <p:spPr>
            <a:xfrm>
              <a:off x="2922588" y="6418263"/>
              <a:ext cx="92075" cy="34925"/>
            </a:xfrm>
            <a:custGeom>
              <a:avLst/>
              <a:gdLst/>
              <a:ahLst/>
              <a:cxnLst/>
              <a:rect l="l" t="t" r="r" b="b"/>
              <a:pathLst>
                <a:path w="58" h="22" extrusionOk="0">
                  <a:moveTo>
                    <a:pt x="46" y="22"/>
                  </a:moveTo>
                  <a:lnTo>
                    <a:pt x="12" y="22"/>
                  </a:lnTo>
                  <a:lnTo>
                    <a:pt x="12" y="22"/>
                  </a:lnTo>
                  <a:lnTo>
                    <a:pt x="6" y="22"/>
                  </a:lnTo>
                  <a:lnTo>
                    <a:pt x="4" y="18"/>
                  </a:lnTo>
                  <a:lnTo>
                    <a:pt x="0" y="16"/>
                  </a:lnTo>
                  <a:lnTo>
                    <a:pt x="0" y="10"/>
                  </a:lnTo>
                  <a:lnTo>
                    <a:pt x="0" y="10"/>
                  </a:lnTo>
                  <a:lnTo>
                    <a:pt x="0" y="6"/>
                  </a:lnTo>
                  <a:lnTo>
                    <a:pt x="4" y="2"/>
                  </a:lnTo>
                  <a:lnTo>
                    <a:pt x="6" y="0"/>
                  </a:lnTo>
                  <a:lnTo>
                    <a:pt x="12" y="0"/>
                  </a:lnTo>
                  <a:lnTo>
                    <a:pt x="46" y="0"/>
                  </a:lnTo>
                  <a:lnTo>
                    <a:pt x="46" y="0"/>
                  </a:lnTo>
                  <a:lnTo>
                    <a:pt x="52" y="0"/>
                  </a:lnTo>
                  <a:lnTo>
                    <a:pt x="54" y="2"/>
                  </a:lnTo>
                  <a:lnTo>
                    <a:pt x="58" y="6"/>
                  </a:lnTo>
                  <a:lnTo>
                    <a:pt x="58" y="10"/>
                  </a:lnTo>
                  <a:lnTo>
                    <a:pt x="58" y="10"/>
                  </a:lnTo>
                  <a:lnTo>
                    <a:pt x="58" y="16"/>
                  </a:lnTo>
                  <a:lnTo>
                    <a:pt x="54" y="18"/>
                  </a:lnTo>
                  <a:lnTo>
                    <a:pt x="52" y="22"/>
                  </a:lnTo>
                  <a:lnTo>
                    <a:pt x="46" y="22"/>
                  </a:lnTo>
                  <a:lnTo>
                    <a:pt x="46" y="22"/>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7"/>
            <p:cNvSpPr/>
            <p:nvPr/>
          </p:nvSpPr>
          <p:spPr>
            <a:xfrm>
              <a:off x="2957513" y="6535738"/>
              <a:ext cx="82550" cy="63500"/>
            </a:xfrm>
            <a:custGeom>
              <a:avLst/>
              <a:gdLst/>
              <a:ahLst/>
              <a:cxnLst/>
              <a:rect l="l" t="t" r="r" b="b"/>
              <a:pathLst>
                <a:path w="52" h="40" extrusionOk="0">
                  <a:moveTo>
                    <a:pt x="10" y="40"/>
                  </a:moveTo>
                  <a:lnTo>
                    <a:pt x="10" y="40"/>
                  </a:lnTo>
                  <a:lnTo>
                    <a:pt x="6" y="38"/>
                  </a:lnTo>
                  <a:lnTo>
                    <a:pt x="2" y="34"/>
                  </a:lnTo>
                  <a:lnTo>
                    <a:pt x="2" y="34"/>
                  </a:lnTo>
                  <a:lnTo>
                    <a:pt x="0" y="30"/>
                  </a:lnTo>
                  <a:lnTo>
                    <a:pt x="0" y="26"/>
                  </a:lnTo>
                  <a:lnTo>
                    <a:pt x="2" y="22"/>
                  </a:lnTo>
                  <a:lnTo>
                    <a:pt x="6" y="20"/>
                  </a:lnTo>
                  <a:lnTo>
                    <a:pt x="36" y="2"/>
                  </a:lnTo>
                  <a:lnTo>
                    <a:pt x="36" y="2"/>
                  </a:lnTo>
                  <a:lnTo>
                    <a:pt x="40" y="0"/>
                  </a:lnTo>
                  <a:lnTo>
                    <a:pt x="44" y="0"/>
                  </a:lnTo>
                  <a:lnTo>
                    <a:pt x="48" y="2"/>
                  </a:lnTo>
                  <a:lnTo>
                    <a:pt x="52" y="6"/>
                  </a:lnTo>
                  <a:lnTo>
                    <a:pt x="52" y="6"/>
                  </a:lnTo>
                  <a:lnTo>
                    <a:pt x="52" y="10"/>
                  </a:lnTo>
                  <a:lnTo>
                    <a:pt x="52" y="14"/>
                  </a:lnTo>
                  <a:lnTo>
                    <a:pt x="50" y="18"/>
                  </a:lnTo>
                  <a:lnTo>
                    <a:pt x="48" y="20"/>
                  </a:lnTo>
                  <a:lnTo>
                    <a:pt x="16" y="38"/>
                  </a:lnTo>
                  <a:lnTo>
                    <a:pt x="16" y="38"/>
                  </a:lnTo>
                  <a:lnTo>
                    <a:pt x="10" y="40"/>
                  </a:lnTo>
                  <a:lnTo>
                    <a:pt x="10" y="40"/>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17"/>
            <p:cNvSpPr/>
            <p:nvPr/>
          </p:nvSpPr>
          <p:spPr>
            <a:xfrm>
              <a:off x="3408363" y="6551613"/>
              <a:ext cx="85725" cy="63500"/>
            </a:xfrm>
            <a:custGeom>
              <a:avLst/>
              <a:gdLst/>
              <a:ahLst/>
              <a:cxnLst/>
              <a:rect l="l" t="t" r="r" b="b"/>
              <a:pathLst>
                <a:path w="54" h="40" extrusionOk="0">
                  <a:moveTo>
                    <a:pt x="42" y="40"/>
                  </a:moveTo>
                  <a:lnTo>
                    <a:pt x="42" y="40"/>
                  </a:lnTo>
                  <a:lnTo>
                    <a:pt x="38" y="38"/>
                  </a:lnTo>
                  <a:lnTo>
                    <a:pt x="6" y="20"/>
                  </a:lnTo>
                  <a:lnTo>
                    <a:pt x="6" y="20"/>
                  </a:lnTo>
                  <a:lnTo>
                    <a:pt x="4" y="18"/>
                  </a:lnTo>
                  <a:lnTo>
                    <a:pt x="2" y="14"/>
                  </a:lnTo>
                  <a:lnTo>
                    <a:pt x="0" y="10"/>
                  </a:lnTo>
                  <a:lnTo>
                    <a:pt x="2" y="6"/>
                  </a:lnTo>
                  <a:lnTo>
                    <a:pt x="2" y="6"/>
                  </a:lnTo>
                  <a:lnTo>
                    <a:pt x="6" y="2"/>
                  </a:lnTo>
                  <a:lnTo>
                    <a:pt x="10" y="0"/>
                  </a:lnTo>
                  <a:lnTo>
                    <a:pt x="14" y="0"/>
                  </a:lnTo>
                  <a:lnTo>
                    <a:pt x="18" y="2"/>
                  </a:lnTo>
                  <a:lnTo>
                    <a:pt x="48" y="20"/>
                  </a:lnTo>
                  <a:lnTo>
                    <a:pt x="48" y="20"/>
                  </a:lnTo>
                  <a:lnTo>
                    <a:pt x="52" y="22"/>
                  </a:lnTo>
                  <a:lnTo>
                    <a:pt x="54" y="26"/>
                  </a:lnTo>
                  <a:lnTo>
                    <a:pt x="54" y="30"/>
                  </a:lnTo>
                  <a:lnTo>
                    <a:pt x="52" y="34"/>
                  </a:lnTo>
                  <a:lnTo>
                    <a:pt x="52" y="34"/>
                  </a:lnTo>
                  <a:lnTo>
                    <a:pt x="48" y="38"/>
                  </a:lnTo>
                  <a:lnTo>
                    <a:pt x="42" y="40"/>
                  </a:lnTo>
                  <a:lnTo>
                    <a:pt x="42" y="40"/>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17"/>
            <p:cNvSpPr/>
            <p:nvPr/>
          </p:nvSpPr>
          <p:spPr>
            <a:xfrm>
              <a:off x="3446463" y="6437313"/>
              <a:ext cx="92075" cy="34925"/>
            </a:xfrm>
            <a:custGeom>
              <a:avLst/>
              <a:gdLst/>
              <a:ahLst/>
              <a:cxnLst/>
              <a:rect l="l" t="t" r="r" b="b"/>
              <a:pathLst>
                <a:path w="58" h="22" extrusionOk="0">
                  <a:moveTo>
                    <a:pt x="46" y="22"/>
                  </a:moveTo>
                  <a:lnTo>
                    <a:pt x="10" y="22"/>
                  </a:lnTo>
                  <a:lnTo>
                    <a:pt x="10" y="22"/>
                  </a:lnTo>
                  <a:lnTo>
                    <a:pt x="6" y="20"/>
                  </a:lnTo>
                  <a:lnTo>
                    <a:pt x="2" y="18"/>
                  </a:lnTo>
                  <a:lnTo>
                    <a:pt x="0" y="14"/>
                  </a:lnTo>
                  <a:lnTo>
                    <a:pt x="0" y="10"/>
                  </a:lnTo>
                  <a:lnTo>
                    <a:pt x="0" y="10"/>
                  </a:lnTo>
                  <a:lnTo>
                    <a:pt x="0" y="6"/>
                  </a:lnTo>
                  <a:lnTo>
                    <a:pt x="2" y="2"/>
                  </a:lnTo>
                  <a:lnTo>
                    <a:pt x="6" y="0"/>
                  </a:lnTo>
                  <a:lnTo>
                    <a:pt x="10" y="0"/>
                  </a:lnTo>
                  <a:lnTo>
                    <a:pt x="46" y="0"/>
                  </a:lnTo>
                  <a:lnTo>
                    <a:pt x="46" y="0"/>
                  </a:lnTo>
                  <a:lnTo>
                    <a:pt x="50" y="0"/>
                  </a:lnTo>
                  <a:lnTo>
                    <a:pt x="54" y="2"/>
                  </a:lnTo>
                  <a:lnTo>
                    <a:pt x="56" y="6"/>
                  </a:lnTo>
                  <a:lnTo>
                    <a:pt x="58" y="10"/>
                  </a:lnTo>
                  <a:lnTo>
                    <a:pt x="58" y="10"/>
                  </a:lnTo>
                  <a:lnTo>
                    <a:pt x="56" y="14"/>
                  </a:lnTo>
                  <a:lnTo>
                    <a:pt x="54" y="18"/>
                  </a:lnTo>
                  <a:lnTo>
                    <a:pt x="50" y="20"/>
                  </a:lnTo>
                  <a:lnTo>
                    <a:pt x="46" y="22"/>
                  </a:lnTo>
                  <a:lnTo>
                    <a:pt x="46" y="22"/>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17"/>
            <p:cNvSpPr/>
            <p:nvPr/>
          </p:nvSpPr>
          <p:spPr>
            <a:xfrm>
              <a:off x="3417888" y="6291263"/>
              <a:ext cx="85725" cy="63500"/>
            </a:xfrm>
            <a:custGeom>
              <a:avLst/>
              <a:gdLst/>
              <a:ahLst/>
              <a:cxnLst/>
              <a:rect l="l" t="t" r="r" b="b"/>
              <a:pathLst>
                <a:path w="54" h="40" extrusionOk="0">
                  <a:moveTo>
                    <a:pt x="12" y="40"/>
                  </a:moveTo>
                  <a:lnTo>
                    <a:pt x="12" y="40"/>
                  </a:lnTo>
                  <a:lnTo>
                    <a:pt x="6" y="38"/>
                  </a:lnTo>
                  <a:lnTo>
                    <a:pt x="2" y="34"/>
                  </a:lnTo>
                  <a:lnTo>
                    <a:pt x="2" y="34"/>
                  </a:lnTo>
                  <a:lnTo>
                    <a:pt x="0" y="30"/>
                  </a:lnTo>
                  <a:lnTo>
                    <a:pt x="0" y="26"/>
                  </a:lnTo>
                  <a:lnTo>
                    <a:pt x="2" y="22"/>
                  </a:lnTo>
                  <a:lnTo>
                    <a:pt x="6" y="18"/>
                  </a:lnTo>
                  <a:lnTo>
                    <a:pt x="38" y="0"/>
                  </a:lnTo>
                  <a:lnTo>
                    <a:pt x="38" y="0"/>
                  </a:lnTo>
                  <a:lnTo>
                    <a:pt x="42" y="0"/>
                  </a:lnTo>
                  <a:lnTo>
                    <a:pt x="46" y="0"/>
                  </a:lnTo>
                  <a:lnTo>
                    <a:pt x="50" y="2"/>
                  </a:lnTo>
                  <a:lnTo>
                    <a:pt x="52" y="4"/>
                  </a:lnTo>
                  <a:lnTo>
                    <a:pt x="52" y="4"/>
                  </a:lnTo>
                  <a:lnTo>
                    <a:pt x="54" y="8"/>
                  </a:lnTo>
                  <a:lnTo>
                    <a:pt x="54" y="12"/>
                  </a:lnTo>
                  <a:lnTo>
                    <a:pt x="52" y="16"/>
                  </a:lnTo>
                  <a:lnTo>
                    <a:pt x="48" y="20"/>
                  </a:lnTo>
                  <a:lnTo>
                    <a:pt x="18" y="38"/>
                  </a:lnTo>
                  <a:lnTo>
                    <a:pt x="18" y="38"/>
                  </a:lnTo>
                  <a:lnTo>
                    <a:pt x="12" y="40"/>
                  </a:lnTo>
                  <a:lnTo>
                    <a:pt x="12" y="40"/>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7"/>
            <p:cNvSpPr/>
            <p:nvPr/>
          </p:nvSpPr>
          <p:spPr>
            <a:xfrm>
              <a:off x="3335338" y="6180138"/>
              <a:ext cx="63500" cy="85725"/>
            </a:xfrm>
            <a:custGeom>
              <a:avLst/>
              <a:gdLst/>
              <a:ahLst/>
              <a:cxnLst/>
              <a:rect l="l" t="t" r="r" b="b"/>
              <a:pathLst>
                <a:path w="40" h="54" extrusionOk="0">
                  <a:moveTo>
                    <a:pt x="12" y="54"/>
                  </a:moveTo>
                  <a:lnTo>
                    <a:pt x="12" y="54"/>
                  </a:lnTo>
                  <a:lnTo>
                    <a:pt x="6" y="52"/>
                  </a:lnTo>
                  <a:lnTo>
                    <a:pt x="6" y="52"/>
                  </a:lnTo>
                  <a:lnTo>
                    <a:pt x="4" y="48"/>
                  </a:lnTo>
                  <a:lnTo>
                    <a:pt x="2" y="46"/>
                  </a:lnTo>
                  <a:lnTo>
                    <a:pt x="0" y="40"/>
                  </a:lnTo>
                  <a:lnTo>
                    <a:pt x="2" y="36"/>
                  </a:lnTo>
                  <a:lnTo>
                    <a:pt x="20" y="6"/>
                  </a:lnTo>
                  <a:lnTo>
                    <a:pt x="20" y="6"/>
                  </a:lnTo>
                  <a:lnTo>
                    <a:pt x="24" y="2"/>
                  </a:lnTo>
                  <a:lnTo>
                    <a:pt x="26" y="0"/>
                  </a:lnTo>
                  <a:lnTo>
                    <a:pt x="32" y="0"/>
                  </a:lnTo>
                  <a:lnTo>
                    <a:pt x="36" y="2"/>
                  </a:lnTo>
                  <a:lnTo>
                    <a:pt x="36" y="2"/>
                  </a:lnTo>
                  <a:lnTo>
                    <a:pt x="38" y="4"/>
                  </a:lnTo>
                  <a:lnTo>
                    <a:pt x="40" y="8"/>
                  </a:lnTo>
                  <a:lnTo>
                    <a:pt x="40" y="12"/>
                  </a:lnTo>
                  <a:lnTo>
                    <a:pt x="40" y="16"/>
                  </a:lnTo>
                  <a:lnTo>
                    <a:pt x="22" y="48"/>
                  </a:lnTo>
                  <a:lnTo>
                    <a:pt x="22" y="48"/>
                  </a:lnTo>
                  <a:lnTo>
                    <a:pt x="18" y="52"/>
                  </a:lnTo>
                  <a:lnTo>
                    <a:pt x="12" y="54"/>
                  </a:lnTo>
                  <a:lnTo>
                    <a:pt x="12" y="54"/>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7"/>
            <p:cNvSpPr/>
            <p:nvPr/>
          </p:nvSpPr>
          <p:spPr>
            <a:xfrm>
              <a:off x="3065463" y="6281738"/>
              <a:ext cx="327025" cy="396875"/>
            </a:xfrm>
            <a:custGeom>
              <a:avLst/>
              <a:gdLst/>
              <a:ahLst/>
              <a:cxnLst/>
              <a:rect l="l" t="t" r="r" b="b"/>
              <a:pathLst>
                <a:path w="206" h="250" extrusionOk="0">
                  <a:moveTo>
                    <a:pt x="206" y="104"/>
                  </a:moveTo>
                  <a:lnTo>
                    <a:pt x="206" y="104"/>
                  </a:lnTo>
                  <a:lnTo>
                    <a:pt x="204" y="84"/>
                  </a:lnTo>
                  <a:lnTo>
                    <a:pt x="198" y="64"/>
                  </a:lnTo>
                  <a:lnTo>
                    <a:pt x="188" y="46"/>
                  </a:lnTo>
                  <a:lnTo>
                    <a:pt x="176" y="32"/>
                  </a:lnTo>
                  <a:lnTo>
                    <a:pt x="160" y="18"/>
                  </a:lnTo>
                  <a:lnTo>
                    <a:pt x="144" y="8"/>
                  </a:lnTo>
                  <a:lnTo>
                    <a:pt x="124" y="2"/>
                  </a:lnTo>
                  <a:lnTo>
                    <a:pt x="104" y="0"/>
                  </a:lnTo>
                  <a:lnTo>
                    <a:pt x="104" y="0"/>
                  </a:lnTo>
                  <a:lnTo>
                    <a:pt x="82" y="2"/>
                  </a:lnTo>
                  <a:lnTo>
                    <a:pt x="62" y="8"/>
                  </a:lnTo>
                  <a:lnTo>
                    <a:pt x="46" y="18"/>
                  </a:lnTo>
                  <a:lnTo>
                    <a:pt x="30" y="32"/>
                  </a:lnTo>
                  <a:lnTo>
                    <a:pt x="18" y="46"/>
                  </a:lnTo>
                  <a:lnTo>
                    <a:pt x="8" y="64"/>
                  </a:lnTo>
                  <a:lnTo>
                    <a:pt x="2" y="84"/>
                  </a:lnTo>
                  <a:lnTo>
                    <a:pt x="0" y="104"/>
                  </a:lnTo>
                  <a:lnTo>
                    <a:pt x="0" y="104"/>
                  </a:lnTo>
                  <a:lnTo>
                    <a:pt x="0" y="114"/>
                  </a:lnTo>
                  <a:lnTo>
                    <a:pt x="0" y="114"/>
                  </a:lnTo>
                  <a:lnTo>
                    <a:pt x="2" y="122"/>
                  </a:lnTo>
                  <a:lnTo>
                    <a:pt x="6" y="142"/>
                  </a:lnTo>
                  <a:lnTo>
                    <a:pt x="10" y="154"/>
                  </a:lnTo>
                  <a:lnTo>
                    <a:pt x="18" y="170"/>
                  </a:lnTo>
                  <a:lnTo>
                    <a:pt x="28" y="188"/>
                  </a:lnTo>
                  <a:lnTo>
                    <a:pt x="42" y="206"/>
                  </a:lnTo>
                  <a:lnTo>
                    <a:pt x="42" y="206"/>
                  </a:lnTo>
                  <a:lnTo>
                    <a:pt x="44" y="212"/>
                  </a:lnTo>
                  <a:lnTo>
                    <a:pt x="46" y="218"/>
                  </a:lnTo>
                  <a:lnTo>
                    <a:pt x="48" y="234"/>
                  </a:lnTo>
                  <a:lnTo>
                    <a:pt x="48" y="250"/>
                  </a:lnTo>
                  <a:lnTo>
                    <a:pt x="48" y="250"/>
                  </a:lnTo>
                  <a:lnTo>
                    <a:pt x="96" y="250"/>
                  </a:lnTo>
                  <a:lnTo>
                    <a:pt x="96" y="250"/>
                  </a:lnTo>
                  <a:lnTo>
                    <a:pt x="110" y="250"/>
                  </a:lnTo>
                  <a:lnTo>
                    <a:pt x="110" y="250"/>
                  </a:lnTo>
                  <a:lnTo>
                    <a:pt x="158" y="250"/>
                  </a:lnTo>
                  <a:lnTo>
                    <a:pt x="158" y="250"/>
                  </a:lnTo>
                  <a:lnTo>
                    <a:pt x="158" y="234"/>
                  </a:lnTo>
                  <a:lnTo>
                    <a:pt x="160" y="218"/>
                  </a:lnTo>
                  <a:lnTo>
                    <a:pt x="162" y="212"/>
                  </a:lnTo>
                  <a:lnTo>
                    <a:pt x="164" y="206"/>
                  </a:lnTo>
                  <a:lnTo>
                    <a:pt x="164" y="206"/>
                  </a:lnTo>
                  <a:lnTo>
                    <a:pt x="178" y="188"/>
                  </a:lnTo>
                  <a:lnTo>
                    <a:pt x="188" y="170"/>
                  </a:lnTo>
                  <a:lnTo>
                    <a:pt x="196" y="154"/>
                  </a:lnTo>
                  <a:lnTo>
                    <a:pt x="200" y="142"/>
                  </a:lnTo>
                  <a:lnTo>
                    <a:pt x="204" y="122"/>
                  </a:lnTo>
                  <a:lnTo>
                    <a:pt x="206" y="114"/>
                  </a:lnTo>
                  <a:lnTo>
                    <a:pt x="206" y="114"/>
                  </a:lnTo>
                  <a:lnTo>
                    <a:pt x="206" y="104"/>
                  </a:lnTo>
                  <a:lnTo>
                    <a:pt x="206" y="104"/>
                  </a:lnTo>
                  <a:close/>
                  <a:moveTo>
                    <a:pt x="90" y="234"/>
                  </a:moveTo>
                  <a:lnTo>
                    <a:pt x="90" y="184"/>
                  </a:lnTo>
                  <a:lnTo>
                    <a:pt x="90" y="184"/>
                  </a:lnTo>
                  <a:lnTo>
                    <a:pt x="90" y="180"/>
                  </a:lnTo>
                  <a:lnTo>
                    <a:pt x="70" y="142"/>
                  </a:lnTo>
                  <a:lnTo>
                    <a:pt x="70" y="142"/>
                  </a:lnTo>
                  <a:lnTo>
                    <a:pt x="74" y="140"/>
                  </a:lnTo>
                  <a:lnTo>
                    <a:pt x="74" y="140"/>
                  </a:lnTo>
                  <a:lnTo>
                    <a:pt x="84" y="136"/>
                  </a:lnTo>
                  <a:lnTo>
                    <a:pt x="84" y="136"/>
                  </a:lnTo>
                  <a:lnTo>
                    <a:pt x="88" y="140"/>
                  </a:lnTo>
                  <a:lnTo>
                    <a:pt x="94" y="142"/>
                  </a:lnTo>
                  <a:lnTo>
                    <a:pt x="94" y="142"/>
                  </a:lnTo>
                  <a:lnTo>
                    <a:pt x="100" y="142"/>
                  </a:lnTo>
                  <a:lnTo>
                    <a:pt x="104" y="140"/>
                  </a:lnTo>
                  <a:lnTo>
                    <a:pt x="112" y="134"/>
                  </a:lnTo>
                  <a:lnTo>
                    <a:pt x="112" y="134"/>
                  </a:lnTo>
                  <a:lnTo>
                    <a:pt x="114" y="136"/>
                  </a:lnTo>
                  <a:lnTo>
                    <a:pt x="114" y="136"/>
                  </a:lnTo>
                  <a:lnTo>
                    <a:pt x="118" y="142"/>
                  </a:lnTo>
                  <a:lnTo>
                    <a:pt x="124" y="144"/>
                  </a:lnTo>
                  <a:lnTo>
                    <a:pt x="124" y="144"/>
                  </a:lnTo>
                  <a:lnTo>
                    <a:pt x="126" y="144"/>
                  </a:lnTo>
                  <a:lnTo>
                    <a:pt x="126" y="144"/>
                  </a:lnTo>
                  <a:lnTo>
                    <a:pt x="130" y="142"/>
                  </a:lnTo>
                  <a:lnTo>
                    <a:pt x="110" y="180"/>
                  </a:lnTo>
                  <a:lnTo>
                    <a:pt x="110" y="180"/>
                  </a:lnTo>
                  <a:lnTo>
                    <a:pt x="110" y="184"/>
                  </a:lnTo>
                  <a:lnTo>
                    <a:pt x="110" y="234"/>
                  </a:lnTo>
                  <a:lnTo>
                    <a:pt x="90" y="234"/>
                  </a:lnTo>
                  <a:close/>
                  <a:moveTo>
                    <a:pt x="84" y="112"/>
                  </a:moveTo>
                  <a:lnTo>
                    <a:pt x="84" y="112"/>
                  </a:lnTo>
                  <a:lnTo>
                    <a:pt x="86" y="112"/>
                  </a:lnTo>
                  <a:lnTo>
                    <a:pt x="86" y="112"/>
                  </a:lnTo>
                  <a:lnTo>
                    <a:pt x="86" y="112"/>
                  </a:lnTo>
                  <a:lnTo>
                    <a:pt x="86" y="112"/>
                  </a:lnTo>
                  <a:lnTo>
                    <a:pt x="88" y="112"/>
                  </a:lnTo>
                  <a:lnTo>
                    <a:pt x="88" y="114"/>
                  </a:lnTo>
                  <a:lnTo>
                    <a:pt x="88" y="114"/>
                  </a:lnTo>
                  <a:lnTo>
                    <a:pt x="88" y="120"/>
                  </a:lnTo>
                  <a:lnTo>
                    <a:pt x="84" y="124"/>
                  </a:lnTo>
                  <a:lnTo>
                    <a:pt x="84" y="124"/>
                  </a:lnTo>
                  <a:lnTo>
                    <a:pt x="84" y="116"/>
                  </a:lnTo>
                  <a:lnTo>
                    <a:pt x="84" y="112"/>
                  </a:lnTo>
                  <a:lnTo>
                    <a:pt x="84" y="112"/>
                  </a:lnTo>
                  <a:close/>
                  <a:moveTo>
                    <a:pt x="114" y="110"/>
                  </a:moveTo>
                  <a:lnTo>
                    <a:pt x="114" y="110"/>
                  </a:lnTo>
                  <a:lnTo>
                    <a:pt x="116" y="108"/>
                  </a:lnTo>
                  <a:lnTo>
                    <a:pt x="116" y="108"/>
                  </a:lnTo>
                  <a:lnTo>
                    <a:pt x="116" y="108"/>
                  </a:lnTo>
                  <a:lnTo>
                    <a:pt x="116" y="108"/>
                  </a:lnTo>
                  <a:lnTo>
                    <a:pt x="118" y="110"/>
                  </a:lnTo>
                  <a:lnTo>
                    <a:pt x="118" y="110"/>
                  </a:lnTo>
                  <a:lnTo>
                    <a:pt x="118" y="114"/>
                  </a:lnTo>
                  <a:lnTo>
                    <a:pt x="114" y="122"/>
                  </a:lnTo>
                  <a:lnTo>
                    <a:pt x="114" y="122"/>
                  </a:lnTo>
                  <a:lnTo>
                    <a:pt x="114" y="116"/>
                  </a:lnTo>
                  <a:lnTo>
                    <a:pt x="114" y="110"/>
                  </a:lnTo>
                  <a:lnTo>
                    <a:pt x="114" y="110"/>
                  </a:lnTo>
                  <a:close/>
                  <a:moveTo>
                    <a:pt x="188" y="108"/>
                  </a:moveTo>
                  <a:lnTo>
                    <a:pt x="186" y="120"/>
                  </a:lnTo>
                  <a:lnTo>
                    <a:pt x="188" y="120"/>
                  </a:lnTo>
                  <a:lnTo>
                    <a:pt x="188" y="120"/>
                  </a:lnTo>
                  <a:lnTo>
                    <a:pt x="184" y="132"/>
                  </a:lnTo>
                  <a:lnTo>
                    <a:pt x="178" y="148"/>
                  </a:lnTo>
                  <a:lnTo>
                    <a:pt x="168" y="170"/>
                  </a:lnTo>
                  <a:lnTo>
                    <a:pt x="150" y="194"/>
                  </a:lnTo>
                  <a:lnTo>
                    <a:pt x="150" y="194"/>
                  </a:lnTo>
                  <a:lnTo>
                    <a:pt x="146" y="204"/>
                  </a:lnTo>
                  <a:lnTo>
                    <a:pt x="142" y="214"/>
                  </a:lnTo>
                  <a:lnTo>
                    <a:pt x="140" y="224"/>
                  </a:lnTo>
                  <a:lnTo>
                    <a:pt x="140" y="234"/>
                  </a:lnTo>
                  <a:lnTo>
                    <a:pt x="122" y="234"/>
                  </a:lnTo>
                  <a:lnTo>
                    <a:pt x="122" y="186"/>
                  </a:lnTo>
                  <a:lnTo>
                    <a:pt x="146" y="140"/>
                  </a:lnTo>
                  <a:lnTo>
                    <a:pt x="146" y="140"/>
                  </a:lnTo>
                  <a:lnTo>
                    <a:pt x="146" y="134"/>
                  </a:lnTo>
                  <a:lnTo>
                    <a:pt x="142" y="130"/>
                  </a:lnTo>
                  <a:lnTo>
                    <a:pt x="142" y="130"/>
                  </a:lnTo>
                  <a:lnTo>
                    <a:pt x="138" y="130"/>
                  </a:lnTo>
                  <a:lnTo>
                    <a:pt x="134" y="134"/>
                  </a:lnTo>
                  <a:lnTo>
                    <a:pt x="134" y="134"/>
                  </a:lnTo>
                  <a:lnTo>
                    <a:pt x="130" y="136"/>
                  </a:lnTo>
                  <a:lnTo>
                    <a:pt x="124" y="136"/>
                  </a:lnTo>
                  <a:lnTo>
                    <a:pt x="124" y="136"/>
                  </a:lnTo>
                  <a:lnTo>
                    <a:pt x="122" y="136"/>
                  </a:lnTo>
                  <a:lnTo>
                    <a:pt x="118" y="134"/>
                  </a:lnTo>
                  <a:lnTo>
                    <a:pt x="118" y="134"/>
                  </a:lnTo>
                  <a:lnTo>
                    <a:pt x="116" y="130"/>
                  </a:lnTo>
                  <a:lnTo>
                    <a:pt x="116" y="130"/>
                  </a:lnTo>
                  <a:lnTo>
                    <a:pt x="116" y="130"/>
                  </a:lnTo>
                  <a:lnTo>
                    <a:pt x="116" y="130"/>
                  </a:lnTo>
                  <a:lnTo>
                    <a:pt x="122" y="118"/>
                  </a:lnTo>
                  <a:lnTo>
                    <a:pt x="124" y="112"/>
                  </a:lnTo>
                  <a:lnTo>
                    <a:pt x="122" y="106"/>
                  </a:lnTo>
                  <a:lnTo>
                    <a:pt x="122" y="106"/>
                  </a:lnTo>
                  <a:lnTo>
                    <a:pt x="120" y="104"/>
                  </a:lnTo>
                  <a:lnTo>
                    <a:pt x="116" y="102"/>
                  </a:lnTo>
                  <a:lnTo>
                    <a:pt x="116" y="102"/>
                  </a:lnTo>
                  <a:lnTo>
                    <a:pt x="112" y="104"/>
                  </a:lnTo>
                  <a:lnTo>
                    <a:pt x="108" y="108"/>
                  </a:lnTo>
                  <a:lnTo>
                    <a:pt x="108" y="108"/>
                  </a:lnTo>
                  <a:lnTo>
                    <a:pt x="108" y="118"/>
                  </a:lnTo>
                  <a:lnTo>
                    <a:pt x="110" y="128"/>
                  </a:lnTo>
                  <a:lnTo>
                    <a:pt x="110" y="128"/>
                  </a:lnTo>
                  <a:lnTo>
                    <a:pt x="102" y="134"/>
                  </a:lnTo>
                  <a:lnTo>
                    <a:pt x="100" y="136"/>
                  </a:lnTo>
                  <a:lnTo>
                    <a:pt x="96" y="136"/>
                  </a:lnTo>
                  <a:lnTo>
                    <a:pt x="96" y="136"/>
                  </a:lnTo>
                  <a:lnTo>
                    <a:pt x="92" y="134"/>
                  </a:lnTo>
                  <a:lnTo>
                    <a:pt x="88" y="130"/>
                  </a:lnTo>
                  <a:lnTo>
                    <a:pt x="88" y="130"/>
                  </a:lnTo>
                  <a:lnTo>
                    <a:pt x="94" y="122"/>
                  </a:lnTo>
                  <a:lnTo>
                    <a:pt x="94" y="114"/>
                  </a:lnTo>
                  <a:lnTo>
                    <a:pt x="94" y="114"/>
                  </a:lnTo>
                  <a:lnTo>
                    <a:pt x="92" y="110"/>
                  </a:lnTo>
                  <a:lnTo>
                    <a:pt x="88" y="106"/>
                  </a:lnTo>
                  <a:lnTo>
                    <a:pt x="88" y="106"/>
                  </a:lnTo>
                  <a:lnTo>
                    <a:pt x="84" y="106"/>
                  </a:lnTo>
                  <a:lnTo>
                    <a:pt x="80" y="108"/>
                  </a:lnTo>
                  <a:lnTo>
                    <a:pt x="80" y="108"/>
                  </a:lnTo>
                  <a:lnTo>
                    <a:pt x="78" y="112"/>
                  </a:lnTo>
                  <a:lnTo>
                    <a:pt x="78" y="116"/>
                  </a:lnTo>
                  <a:lnTo>
                    <a:pt x="78" y="126"/>
                  </a:lnTo>
                  <a:lnTo>
                    <a:pt x="78" y="126"/>
                  </a:lnTo>
                  <a:lnTo>
                    <a:pt x="80" y="130"/>
                  </a:lnTo>
                  <a:lnTo>
                    <a:pt x="80" y="130"/>
                  </a:lnTo>
                  <a:lnTo>
                    <a:pt x="72" y="134"/>
                  </a:lnTo>
                  <a:lnTo>
                    <a:pt x="72" y="134"/>
                  </a:lnTo>
                  <a:lnTo>
                    <a:pt x="68" y="136"/>
                  </a:lnTo>
                  <a:lnTo>
                    <a:pt x="66" y="134"/>
                  </a:lnTo>
                  <a:lnTo>
                    <a:pt x="66" y="134"/>
                  </a:lnTo>
                  <a:lnTo>
                    <a:pt x="64" y="130"/>
                  </a:lnTo>
                  <a:lnTo>
                    <a:pt x="60" y="130"/>
                  </a:lnTo>
                  <a:lnTo>
                    <a:pt x="60" y="130"/>
                  </a:lnTo>
                  <a:lnTo>
                    <a:pt x="58" y="130"/>
                  </a:lnTo>
                  <a:lnTo>
                    <a:pt x="58" y="130"/>
                  </a:lnTo>
                  <a:lnTo>
                    <a:pt x="58" y="130"/>
                  </a:lnTo>
                  <a:lnTo>
                    <a:pt x="58" y="130"/>
                  </a:lnTo>
                  <a:lnTo>
                    <a:pt x="58" y="132"/>
                  </a:lnTo>
                  <a:lnTo>
                    <a:pt x="58" y="132"/>
                  </a:lnTo>
                  <a:lnTo>
                    <a:pt x="58" y="132"/>
                  </a:lnTo>
                  <a:lnTo>
                    <a:pt x="58" y="132"/>
                  </a:lnTo>
                  <a:lnTo>
                    <a:pt x="58" y="132"/>
                  </a:lnTo>
                  <a:lnTo>
                    <a:pt x="58" y="132"/>
                  </a:lnTo>
                  <a:lnTo>
                    <a:pt x="54" y="136"/>
                  </a:lnTo>
                  <a:lnTo>
                    <a:pt x="56" y="140"/>
                  </a:lnTo>
                  <a:lnTo>
                    <a:pt x="78" y="186"/>
                  </a:lnTo>
                  <a:lnTo>
                    <a:pt x="78" y="234"/>
                  </a:lnTo>
                  <a:lnTo>
                    <a:pt x="66" y="234"/>
                  </a:lnTo>
                  <a:lnTo>
                    <a:pt x="66" y="234"/>
                  </a:lnTo>
                  <a:lnTo>
                    <a:pt x="66" y="224"/>
                  </a:lnTo>
                  <a:lnTo>
                    <a:pt x="64" y="214"/>
                  </a:lnTo>
                  <a:lnTo>
                    <a:pt x="60" y="204"/>
                  </a:lnTo>
                  <a:lnTo>
                    <a:pt x="56" y="194"/>
                  </a:lnTo>
                  <a:lnTo>
                    <a:pt x="56" y="194"/>
                  </a:lnTo>
                  <a:lnTo>
                    <a:pt x="38" y="170"/>
                  </a:lnTo>
                  <a:lnTo>
                    <a:pt x="28" y="148"/>
                  </a:lnTo>
                  <a:lnTo>
                    <a:pt x="22" y="132"/>
                  </a:lnTo>
                  <a:lnTo>
                    <a:pt x="18" y="120"/>
                  </a:lnTo>
                  <a:lnTo>
                    <a:pt x="20" y="120"/>
                  </a:lnTo>
                  <a:lnTo>
                    <a:pt x="18" y="108"/>
                  </a:lnTo>
                  <a:lnTo>
                    <a:pt x="18" y="108"/>
                  </a:lnTo>
                  <a:lnTo>
                    <a:pt x="18" y="104"/>
                  </a:lnTo>
                  <a:lnTo>
                    <a:pt x="18" y="104"/>
                  </a:lnTo>
                  <a:lnTo>
                    <a:pt x="20" y="86"/>
                  </a:lnTo>
                  <a:lnTo>
                    <a:pt x="24" y="70"/>
                  </a:lnTo>
                  <a:lnTo>
                    <a:pt x="32" y="56"/>
                  </a:lnTo>
                  <a:lnTo>
                    <a:pt x="42" y="44"/>
                  </a:lnTo>
                  <a:lnTo>
                    <a:pt x="56" y="34"/>
                  </a:lnTo>
                  <a:lnTo>
                    <a:pt x="70" y="26"/>
                  </a:lnTo>
                  <a:lnTo>
                    <a:pt x="86" y="20"/>
                  </a:lnTo>
                  <a:lnTo>
                    <a:pt x="104" y="18"/>
                  </a:lnTo>
                  <a:lnTo>
                    <a:pt x="104" y="18"/>
                  </a:lnTo>
                  <a:lnTo>
                    <a:pt x="120" y="20"/>
                  </a:lnTo>
                  <a:lnTo>
                    <a:pt x="136" y="26"/>
                  </a:lnTo>
                  <a:lnTo>
                    <a:pt x="150" y="34"/>
                  </a:lnTo>
                  <a:lnTo>
                    <a:pt x="164" y="44"/>
                  </a:lnTo>
                  <a:lnTo>
                    <a:pt x="174" y="56"/>
                  </a:lnTo>
                  <a:lnTo>
                    <a:pt x="182" y="70"/>
                  </a:lnTo>
                  <a:lnTo>
                    <a:pt x="186" y="86"/>
                  </a:lnTo>
                  <a:lnTo>
                    <a:pt x="188" y="104"/>
                  </a:lnTo>
                  <a:lnTo>
                    <a:pt x="188" y="104"/>
                  </a:lnTo>
                  <a:lnTo>
                    <a:pt x="188" y="108"/>
                  </a:lnTo>
                  <a:lnTo>
                    <a:pt x="188" y="108"/>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17"/>
            <p:cNvSpPr/>
            <p:nvPr/>
          </p:nvSpPr>
          <p:spPr>
            <a:xfrm>
              <a:off x="3141663" y="6694488"/>
              <a:ext cx="174625" cy="98425"/>
            </a:xfrm>
            <a:custGeom>
              <a:avLst/>
              <a:gdLst/>
              <a:ahLst/>
              <a:cxnLst/>
              <a:rect l="l" t="t" r="r" b="b"/>
              <a:pathLst>
                <a:path w="110" h="62" extrusionOk="0">
                  <a:moveTo>
                    <a:pt x="0" y="8"/>
                  </a:moveTo>
                  <a:lnTo>
                    <a:pt x="6" y="8"/>
                  </a:lnTo>
                  <a:lnTo>
                    <a:pt x="6" y="16"/>
                  </a:lnTo>
                  <a:lnTo>
                    <a:pt x="0" y="16"/>
                  </a:lnTo>
                  <a:lnTo>
                    <a:pt x="0" y="24"/>
                  </a:lnTo>
                  <a:lnTo>
                    <a:pt x="6" y="24"/>
                  </a:lnTo>
                  <a:lnTo>
                    <a:pt x="6" y="32"/>
                  </a:lnTo>
                  <a:lnTo>
                    <a:pt x="0" y="32"/>
                  </a:lnTo>
                  <a:lnTo>
                    <a:pt x="0" y="32"/>
                  </a:lnTo>
                  <a:lnTo>
                    <a:pt x="2" y="40"/>
                  </a:lnTo>
                  <a:lnTo>
                    <a:pt x="8" y="46"/>
                  </a:lnTo>
                  <a:lnTo>
                    <a:pt x="16" y="50"/>
                  </a:lnTo>
                  <a:lnTo>
                    <a:pt x="24" y="52"/>
                  </a:lnTo>
                  <a:lnTo>
                    <a:pt x="24" y="52"/>
                  </a:lnTo>
                  <a:lnTo>
                    <a:pt x="26" y="56"/>
                  </a:lnTo>
                  <a:lnTo>
                    <a:pt x="30" y="58"/>
                  </a:lnTo>
                  <a:lnTo>
                    <a:pt x="34" y="60"/>
                  </a:lnTo>
                  <a:lnTo>
                    <a:pt x="38" y="62"/>
                  </a:lnTo>
                  <a:lnTo>
                    <a:pt x="72" y="62"/>
                  </a:lnTo>
                  <a:lnTo>
                    <a:pt x="72" y="62"/>
                  </a:lnTo>
                  <a:lnTo>
                    <a:pt x="76" y="60"/>
                  </a:lnTo>
                  <a:lnTo>
                    <a:pt x="80" y="58"/>
                  </a:lnTo>
                  <a:lnTo>
                    <a:pt x="84" y="56"/>
                  </a:lnTo>
                  <a:lnTo>
                    <a:pt x="86" y="52"/>
                  </a:lnTo>
                  <a:lnTo>
                    <a:pt x="86" y="52"/>
                  </a:lnTo>
                  <a:lnTo>
                    <a:pt x="94" y="50"/>
                  </a:lnTo>
                  <a:lnTo>
                    <a:pt x="102" y="46"/>
                  </a:lnTo>
                  <a:lnTo>
                    <a:pt x="108" y="40"/>
                  </a:lnTo>
                  <a:lnTo>
                    <a:pt x="110" y="32"/>
                  </a:lnTo>
                  <a:lnTo>
                    <a:pt x="106" y="32"/>
                  </a:lnTo>
                  <a:lnTo>
                    <a:pt x="106" y="24"/>
                  </a:lnTo>
                  <a:lnTo>
                    <a:pt x="110" y="24"/>
                  </a:lnTo>
                  <a:lnTo>
                    <a:pt x="110" y="16"/>
                  </a:lnTo>
                  <a:lnTo>
                    <a:pt x="106" y="16"/>
                  </a:lnTo>
                  <a:lnTo>
                    <a:pt x="106" y="8"/>
                  </a:lnTo>
                  <a:lnTo>
                    <a:pt x="110" y="8"/>
                  </a:lnTo>
                  <a:lnTo>
                    <a:pt x="110" y="0"/>
                  </a:lnTo>
                  <a:lnTo>
                    <a:pt x="0" y="0"/>
                  </a:lnTo>
                  <a:lnTo>
                    <a:pt x="0" y="8"/>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90" name="Google Shape;190;p17"/>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191" name="Google Shape;191;p17"/>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192" name="Google Shape;192;p17"/>
          <p:cNvSpPr/>
          <p:nvPr/>
        </p:nvSpPr>
        <p:spPr>
          <a:xfrm>
            <a:off x="3206158" y="351898"/>
            <a:ext cx="469055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Objective</a:t>
            </a:r>
            <a:endParaRPr sz="2400" b="1">
              <a:solidFill>
                <a:schemeClr val="dk1"/>
              </a:solidFill>
              <a:latin typeface="Arial"/>
              <a:ea typeface="Arial"/>
              <a:cs typeface="Arial"/>
              <a:sym typeface="Arial"/>
            </a:endParaRPr>
          </a:p>
        </p:txBody>
      </p:sp>
      <p:sp>
        <p:nvSpPr>
          <p:cNvPr id="193" name="Google Shape;193;p17"/>
          <p:cNvSpPr/>
          <p:nvPr/>
        </p:nvSpPr>
        <p:spPr>
          <a:xfrm>
            <a:off x="1981515" y="1044836"/>
            <a:ext cx="9881652" cy="261084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800">
                <a:solidFill>
                  <a:schemeClr val="dk1"/>
                </a:solidFill>
                <a:latin typeface="Calibri"/>
                <a:ea typeface="Calibri"/>
                <a:cs typeface="Calibri"/>
                <a:sym typeface="Calibri"/>
              </a:rPr>
              <a:t>● Analyze salary data from the UK </a:t>
            </a:r>
            <a:endParaRPr/>
          </a:p>
          <a:p>
            <a:pPr marL="0" marR="0" lvl="0" indent="0" algn="l" rtl="0">
              <a:lnSpc>
                <a:spcPct val="150000"/>
              </a:lnSpc>
              <a:spcBef>
                <a:spcPts val="0"/>
              </a:spcBef>
              <a:spcAft>
                <a:spcPts val="0"/>
              </a:spcAft>
              <a:buNone/>
            </a:pPr>
            <a:r>
              <a:rPr lang="en-US" sz="2800">
                <a:solidFill>
                  <a:schemeClr val="dk1"/>
                </a:solidFill>
                <a:latin typeface="Calibri"/>
                <a:ea typeface="Calibri"/>
                <a:cs typeface="Calibri"/>
                <a:sym typeface="Calibri"/>
              </a:rPr>
              <a:t>● Determine which companies, job categories, and locations </a:t>
            </a:r>
            <a:endParaRPr/>
          </a:p>
          <a:p>
            <a:pPr marL="0" marR="0" lvl="0" indent="0" algn="l" rtl="0">
              <a:lnSpc>
                <a:spcPct val="150000"/>
              </a:lnSpc>
              <a:spcBef>
                <a:spcPts val="0"/>
              </a:spcBef>
              <a:spcAft>
                <a:spcPts val="0"/>
              </a:spcAft>
              <a:buNone/>
            </a:pPr>
            <a:r>
              <a:rPr lang="en-US" sz="2800">
                <a:solidFill>
                  <a:schemeClr val="dk1"/>
                </a:solidFill>
                <a:latin typeface="Calibri"/>
                <a:ea typeface="Calibri"/>
                <a:cs typeface="Calibri"/>
                <a:sym typeface="Calibri"/>
              </a:rPr>
              <a:t>     are the most prevalent </a:t>
            </a:r>
            <a:endParaRPr/>
          </a:p>
          <a:p>
            <a:pPr marL="0" marR="0" lvl="0" indent="0" algn="l" rtl="0">
              <a:lnSpc>
                <a:spcPct val="150000"/>
              </a:lnSpc>
              <a:spcBef>
                <a:spcPts val="0"/>
              </a:spcBef>
              <a:spcAft>
                <a:spcPts val="0"/>
              </a:spcAft>
              <a:buNone/>
            </a:pPr>
            <a:r>
              <a:rPr lang="en-US" sz="2800">
                <a:solidFill>
                  <a:schemeClr val="dk1"/>
                </a:solidFill>
                <a:latin typeface="Calibri"/>
                <a:ea typeface="Calibri"/>
                <a:cs typeface="Calibri"/>
                <a:sym typeface="Calibri"/>
              </a:rPr>
              <a:t>● Find how those attributes affect overall salary</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500"/>
                                        <p:tgtEl>
                                          <p:spTgt spid="1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8"/>
          <p:cNvSpPr/>
          <p:nvPr/>
        </p:nvSpPr>
        <p:spPr>
          <a:xfrm>
            <a:off x="1935267" y="831703"/>
            <a:ext cx="10127752" cy="188173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800">
                <a:solidFill>
                  <a:schemeClr val="dk1"/>
                </a:solidFill>
                <a:latin typeface="Calibri"/>
                <a:ea typeface="Calibri"/>
                <a:cs typeface="Calibri"/>
                <a:sym typeface="Calibri"/>
              </a:rPr>
              <a:t>● Dataset from Kaggle where the goal of the competition was to predict job salaries from job ads</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199" name="Google Shape;199;p18"/>
          <p:cNvSpPr/>
          <p:nvPr/>
        </p:nvSpPr>
        <p:spPr>
          <a:xfrm>
            <a:off x="8356650" y="4428062"/>
            <a:ext cx="1104639" cy="1825185"/>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18"/>
          <p:cNvSpPr/>
          <p:nvPr/>
        </p:nvSpPr>
        <p:spPr>
          <a:xfrm>
            <a:off x="7478053" y="5383077"/>
            <a:ext cx="1104639" cy="870164"/>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18"/>
          <p:cNvSpPr/>
          <p:nvPr/>
        </p:nvSpPr>
        <p:spPr>
          <a:xfrm>
            <a:off x="6599455" y="5758070"/>
            <a:ext cx="1104639" cy="495177"/>
          </a:xfrm>
          <a:prstGeom prst="triangle">
            <a:avLst>
              <a:gd name="adj" fmla="val 50000"/>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18"/>
          <p:cNvSpPr/>
          <p:nvPr/>
        </p:nvSpPr>
        <p:spPr>
          <a:xfrm>
            <a:off x="9235249" y="3515459"/>
            <a:ext cx="1195211" cy="2737787"/>
          </a:xfrm>
          <a:prstGeom prst="triangl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18"/>
          <p:cNvSpPr/>
          <p:nvPr/>
        </p:nvSpPr>
        <p:spPr>
          <a:xfrm>
            <a:off x="10204415" y="5237584"/>
            <a:ext cx="1104639" cy="1015663"/>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4" name="Google Shape;204;p18"/>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205" name="Google Shape;205;p18"/>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206" name="Google Shape;206;p18"/>
          <p:cNvSpPr/>
          <p:nvPr/>
        </p:nvSpPr>
        <p:spPr>
          <a:xfrm>
            <a:off x="3206158" y="351898"/>
            <a:ext cx="469055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Dataset</a:t>
            </a:r>
            <a:endParaRPr sz="2400" b="1">
              <a:solidFill>
                <a:schemeClr val="dk1"/>
              </a:solidFill>
              <a:latin typeface="Arial"/>
              <a:ea typeface="Arial"/>
              <a:cs typeface="Arial"/>
              <a:sym typeface="Arial"/>
            </a:endParaRPr>
          </a:p>
        </p:txBody>
      </p:sp>
      <p:sp>
        <p:nvSpPr>
          <p:cNvPr id="207" name="Google Shape;207;p18"/>
          <p:cNvSpPr txBox="1"/>
          <p:nvPr/>
        </p:nvSpPr>
        <p:spPr>
          <a:xfrm>
            <a:off x="2282677" y="2172454"/>
            <a:ext cx="7043144" cy="335309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Attributes in dataset that we looked at were: </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Job Title, Location, Company, Job Category</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Around 240,000 data entries</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20,813 unique companies</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29 job categories</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 2732 unique locations</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5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p:nvPr/>
        </p:nvSpPr>
        <p:spPr>
          <a:xfrm>
            <a:off x="5046703" y="845724"/>
            <a:ext cx="2245488" cy="22454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9"/>
          <p:cNvSpPr/>
          <p:nvPr/>
        </p:nvSpPr>
        <p:spPr>
          <a:xfrm>
            <a:off x="3886921" y="1013365"/>
            <a:ext cx="2689956" cy="268995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9"/>
          <p:cNvSpPr/>
          <p:nvPr/>
        </p:nvSpPr>
        <p:spPr>
          <a:xfrm>
            <a:off x="4258148" y="2729569"/>
            <a:ext cx="1947513" cy="194751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9"/>
          <p:cNvSpPr/>
          <p:nvPr/>
        </p:nvSpPr>
        <p:spPr>
          <a:xfrm>
            <a:off x="7002996" y="1441623"/>
            <a:ext cx="2606873" cy="260687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9"/>
          <p:cNvSpPr/>
          <p:nvPr/>
        </p:nvSpPr>
        <p:spPr>
          <a:xfrm>
            <a:off x="6576876" y="473053"/>
            <a:ext cx="1644608" cy="164460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19"/>
          <p:cNvSpPr/>
          <p:nvPr/>
        </p:nvSpPr>
        <p:spPr>
          <a:xfrm>
            <a:off x="3372517" y="2863156"/>
            <a:ext cx="1130239" cy="113023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19"/>
          <p:cNvSpPr/>
          <p:nvPr/>
        </p:nvSpPr>
        <p:spPr>
          <a:xfrm>
            <a:off x="7866883" y="4503323"/>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19"/>
          <p:cNvSpPr/>
          <p:nvPr/>
        </p:nvSpPr>
        <p:spPr>
          <a:xfrm>
            <a:off x="7723471" y="4325230"/>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19"/>
          <p:cNvSpPr/>
          <p:nvPr/>
        </p:nvSpPr>
        <p:spPr>
          <a:xfrm>
            <a:off x="7153761" y="4912257"/>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19"/>
          <p:cNvSpPr/>
          <p:nvPr/>
        </p:nvSpPr>
        <p:spPr>
          <a:xfrm>
            <a:off x="9487154" y="4570167"/>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9"/>
          <p:cNvSpPr/>
          <p:nvPr/>
        </p:nvSpPr>
        <p:spPr>
          <a:xfrm>
            <a:off x="8765768" y="6074691"/>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9"/>
          <p:cNvSpPr/>
          <p:nvPr/>
        </p:nvSpPr>
        <p:spPr>
          <a:xfrm>
            <a:off x="9011193" y="1314991"/>
            <a:ext cx="1656813" cy="165681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9"/>
          <p:cNvSpPr/>
          <p:nvPr/>
        </p:nvSpPr>
        <p:spPr>
          <a:xfrm>
            <a:off x="3050406" y="2352147"/>
            <a:ext cx="817868" cy="8178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9"/>
          <p:cNvSpPr/>
          <p:nvPr/>
        </p:nvSpPr>
        <p:spPr>
          <a:xfrm>
            <a:off x="2375587" y="3104117"/>
            <a:ext cx="446864" cy="44686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19"/>
          <p:cNvSpPr/>
          <p:nvPr/>
        </p:nvSpPr>
        <p:spPr>
          <a:xfrm>
            <a:off x="2136206" y="2457951"/>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19"/>
          <p:cNvSpPr/>
          <p:nvPr/>
        </p:nvSpPr>
        <p:spPr>
          <a:xfrm>
            <a:off x="1569022" y="2863153"/>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19"/>
          <p:cNvSpPr/>
          <p:nvPr/>
        </p:nvSpPr>
        <p:spPr>
          <a:xfrm>
            <a:off x="3958568" y="3534632"/>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19"/>
          <p:cNvSpPr/>
          <p:nvPr/>
        </p:nvSpPr>
        <p:spPr>
          <a:xfrm>
            <a:off x="7347622" y="1076999"/>
            <a:ext cx="245420" cy="24542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9"/>
          <p:cNvSpPr/>
          <p:nvPr/>
        </p:nvSpPr>
        <p:spPr>
          <a:xfrm>
            <a:off x="9614029" y="3517142"/>
            <a:ext cx="245420" cy="24542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19"/>
          <p:cNvSpPr/>
          <p:nvPr/>
        </p:nvSpPr>
        <p:spPr>
          <a:xfrm>
            <a:off x="8754995" y="307562"/>
            <a:ext cx="245420" cy="24542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9"/>
          <p:cNvSpPr/>
          <p:nvPr/>
        </p:nvSpPr>
        <p:spPr>
          <a:xfrm>
            <a:off x="8509575" y="1687036"/>
            <a:ext cx="490840" cy="49084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9"/>
          <p:cNvSpPr/>
          <p:nvPr/>
        </p:nvSpPr>
        <p:spPr>
          <a:xfrm>
            <a:off x="4763797" y="2096797"/>
            <a:ext cx="2664415" cy="266441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600" b="1">
                <a:solidFill>
                  <a:schemeClr val="lt1"/>
                </a:solidFill>
                <a:latin typeface="Arial"/>
                <a:ea typeface="Arial"/>
                <a:cs typeface="Arial"/>
                <a:sym typeface="Arial"/>
              </a:rPr>
              <a:t>2</a:t>
            </a:r>
            <a:endParaRPr sz="16600" b="1">
              <a:solidFill>
                <a:schemeClr val="lt1"/>
              </a:solidFill>
              <a:latin typeface="Arial"/>
              <a:ea typeface="Arial"/>
              <a:cs typeface="Arial"/>
              <a:sym typeface="Arial"/>
            </a:endParaRPr>
          </a:p>
        </p:txBody>
      </p:sp>
      <p:sp>
        <p:nvSpPr>
          <p:cNvPr id="234" name="Google Shape;234;p19"/>
          <p:cNvSpPr/>
          <p:nvPr/>
        </p:nvSpPr>
        <p:spPr>
          <a:xfrm>
            <a:off x="2066083" y="5077828"/>
            <a:ext cx="8059834" cy="10772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Analysis of Data</a:t>
            </a:r>
            <a:endParaRPr sz="3200" b="1">
              <a:solidFill>
                <a:srgbClr val="595959"/>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 calcmode="lin" valueType="num">
                                      <p:cBhvr additive="base">
                                        <p:cTn id="7" dur="500"/>
                                        <p:tgtEl>
                                          <p:spTgt spid="2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0"/>
          <p:cNvSpPr/>
          <p:nvPr/>
        </p:nvSpPr>
        <p:spPr>
          <a:xfrm>
            <a:off x="7745800" y="1746925"/>
            <a:ext cx="2140200" cy="90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20"/>
          <p:cNvSpPr/>
          <p:nvPr/>
        </p:nvSpPr>
        <p:spPr>
          <a:xfrm>
            <a:off x="7745793" y="4799042"/>
            <a:ext cx="2804637" cy="9073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20"/>
          <p:cNvSpPr/>
          <p:nvPr/>
        </p:nvSpPr>
        <p:spPr>
          <a:xfrm>
            <a:off x="7745793" y="3781676"/>
            <a:ext cx="2062233" cy="90738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20"/>
          <p:cNvSpPr/>
          <p:nvPr/>
        </p:nvSpPr>
        <p:spPr>
          <a:xfrm>
            <a:off x="7745787" y="2764306"/>
            <a:ext cx="2722148" cy="90738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20"/>
          <p:cNvSpPr/>
          <p:nvPr/>
        </p:nvSpPr>
        <p:spPr>
          <a:xfrm>
            <a:off x="1641574" y="2900500"/>
            <a:ext cx="3876900" cy="330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20"/>
          <p:cNvSpPr/>
          <p:nvPr/>
        </p:nvSpPr>
        <p:spPr>
          <a:xfrm>
            <a:off x="2878920" y="3341088"/>
            <a:ext cx="2639659" cy="33060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20"/>
          <p:cNvSpPr/>
          <p:nvPr/>
        </p:nvSpPr>
        <p:spPr>
          <a:xfrm>
            <a:off x="1641581" y="3781676"/>
            <a:ext cx="3876999" cy="3306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20"/>
          <p:cNvSpPr/>
          <p:nvPr/>
        </p:nvSpPr>
        <p:spPr>
          <a:xfrm>
            <a:off x="2548960" y="4222263"/>
            <a:ext cx="2969616" cy="33060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20"/>
          <p:cNvSpPr/>
          <p:nvPr/>
        </p:nvSpPr>
        <p:spPr>
          <a:xfrm>
            <a:off x="5513920" y="1750263"/>
            <a:ext cx="2244281" cy="1475962"/>
          </a:xfrm>
          <a:custGeom>
            <a:avLst/>
            <a:gdLst/>
            <a:ahLst/>
            <a:cxnLst/>
            <a:rect l="l" t="t" r="r" b="b"/>
            <a:pathLst>
              <a:path w="1955800" h="1289050" extrusionOk="0">
                <a:moveTo>
                  <a:pt x="0" y="1003300"/>
                </a:moveTo>
                <a:lnTo>
                  <a:pt x="0" y="1289050"/>
                </a:lnTo>
                <a:lnTo>
                  <a:pt x="1955800" y="781050"/>
                </a:lnTo>
                <a:lnTo>
                  <a:pt x="1955800" y="0"/>
                </a:lnTo>
                <a:lnTo>
                  <a:pt x="0" y="1003300"/>
                </a:lnTo>
                <a:close/>
              </a:path>
            </a:pathLst>
          </a:custGeom>
          <a:solidFill>
            <a:srgbClr val="AA3A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20"/>
          <p:cNvSpPr/>
          <p:nvPr/>
        </p:nvSpPr>
        <p:spPr>
          <a:xfrm rot="10800000" flipH="1">
            <a:off x="5501355" y="4222260"/>
            <a:ext cx="2244432" cy="1476681"/>
          </a:xfrm>
          <a:custGeom>
            <a:avLst/>
            <a:gdLst/>
            <a:ahLst/>
            <a:cxnLst/>
            <a:rect l="l" t="t" r="r" b="b"/>
            <a:pathLst>
              <a:path w="1955800" h="1289050" extrusionOk="0">
                <a:moveTo>
                  <a:pt x="0" y="1003300"/>
                </a:moveTo>
                <a:lnTo>
                  <a:pt x="0" y="1289050"/>
                </a:lnTo>
                <a:lnTo>
                  <a:pt x="1955800" y="781050"/>
                </a:lnTo>
                <a:lnTo>
                  <a:pt x="1955800" y="0"/>
                </a:lnTo>
                <a:lnTo>
                  <a:pt x="0" y="1003300"/>
                </a:lnTo>
                <a:close/>
              </a:path>
            </a:pathLst>
          </a:custGeom>
          <a:solidFill>
            <a:srgbClr val="6B7F8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20"/>
          <p:cNvSpPr/>
          <p:nvPr/>
        </p:nvSpPr>
        <p:spPr>
          <a:xfrm>
            <a:off x="5513030" y="2764299"/>
            <a:ext cx="2237423" cy="903224"/>
          </a:xfrm>
          <a:custGeom>
            <a:avLst/>
            <a:gdLst/>
            <a:ahLst/>
            <a:cxnLst/>
            <a:rect l="l" t="t" r="r" b="b"/>
            <a:pathLst>
              <a:path w="10004" h="10000" extrusionOk="0">
                <a:moveTo>
                  <a:pt x="0" y="6421"/>
                </a:moveTo>
                <a:cubicBezTo>
                  <a:pt x="2010" y="5177"/>
                  <a:pt x="5002" y="3210"/>
                  <a:pt x="10004" y="0"/>
                </a:cubicBezTo>
                <a:lnTo>
                  <a:pt x="10004" y="10000"/>
                </a:lnTo>
                <a:lnTo>
                  <a:pt x="4" y="10000"/>
                </a:lnTo>
                <a:cubicBezTo>
                  <a:pt x="3" y="8807"/>
                  <a:pt x="2" y="8210"/>
                  <a:pt x="0" y="6421"/>
                </a:cubicBezTo>
                <a:close/>
              </a:path>
            </a:pathLst>
          </a:custGeom>
          <a:solidFill>
            <a:srgbClr val="EA9D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20"/>
          <p:cNvSpPr/>
          <p:nvPr/>
        </p:nvSpPr>
        <p:spPr>
          <a:xfrm rot="10800000" flipH="1">
            <a:off x="5504419" y="3778112"/>
            <a:ext cx="2255285" cy="903224"/>
          </a:xfrm>
          <a:custGeom>
            <a:avLst/>
            <a:gdLst/>
            <a:ahLst/>
            <a:cxnLst/>
            <a:rect l="l" t="t" r="r" b="b"/>
            <a:pathLst>
              <a:path w="10004" h="10000" extrusionOk="0">
                <a:moveTo>
                  <a:pt x="0" y="6421"/>
                </a:moveTo>
                <a:cubicBezTo>
                  <a:pt x="2010" y="5177"/>
                  <a:pt x="5002" y="3210"/>
                  <a:pt x="10004" y="0"/>
                </a:cubicBezTo>
                <a:lnTo>
                  <a:pt x="10004" y="10000"/>
                </a:lnTo>
                <a:lnTo>
                  <a:pt x="4" y="10000"/>
                </a:lnTo>
                <a:cubicBezTo>
                  <a:pt x="3" y="8807"/>
                  <a:pt x="2" y="8210"/>
                  <a:pt x="0" y="6421"/>
                </a:cubicBezTo>
                <a:close/>
              </a:path>
            </a:pathLst>
          </a:custGeom>
          <a:solidFill>
            <a:srgbClr val="476E6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20"/>
          <p:cNvSpPr txBox="1"/>
          <p:nvPr/>
        </p:nvSpPr>
        <p:spPr>
          <a:xfrm>
            <a:off x="7823870" y="1842203"/>
            <a:ext cx="206223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lt1"/>
                </a:solidFill>
                <a:latin typeface="Calibri"/>
                <a:ea typeface="Calibri"/>
                <a:cs typeface="Calibri"/>
                <a:sym typeface="Calibri"/>
              </a:rPr>
              <a:t>Energy, Oil and Gas Job - €45,653</a:t>
            </a:r>
            <a:endParaRPr/>
          </a:p>
        </p:txBody>
      </p:sp>
      <p:sp>
        <p:nvSpPr>
          <p:cNvPr id="252" name="Google Shape;252;p20"/>
          <p:cNvSpPr txBox="1"/>
          <p:nvPr/>
        </p:nvSpPr>
        <p:spPr>
          <a:xfrm>
            <a:off x="7827497" y="2841565"/>
            <a:ext cx="2451280"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lt1"/>
                </a:solidFill>
                <a:latin typeface="Calibri"/>
                <a:ea typeface="Calibri"/>
                <a:cs typeface="Calibri"/>
                <a:sym typeface="Calibri"/>
              </a:rPr>
              <a:t>Global Medics Locums - €164,800</a:t>
            </a:r>
            <a:endParaRPr/>
          </a:p>
        </p:txBody>
      </p:sp>
      <p:sp>
        <p:nvSpPr>
          <p:cNvPr id="253" name="Google Shape;253;p20"/>
          <p:cNvSpPr txBox="1"/>
          <p:nvPr/>
        </p:nvSpPr>
        <p:spPr>
          <a:xfrm>
            <a:off x="7832447" y="3815709"/>
            <a:ext cx="1642632"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lt1"/>
                </a:solidFill>
                <a:latin typeface="Calibri"/>
                <a:ea typeface="Calibri"/>
                <a:cs typeface="Calibri"/>
                <a:sym typeface="Calibri"/>
              </a:rPr>
              <a:t>Quebec - €90,000</a:t>
            </a:r>
            <a:endParaRPr/>
          </a:p>
        </p:txBody>
      </p:sp>
      <p:sp>
        <p:nvSpPr>
          <p:cNvPr id="254" name="Google Shape;254;p20"/>
          <p:cNvSpPr txBox="1"/>
          <p:nvPr/>
        </p:nvSpPr>
        <p:spPr>
          <a:xfrm>
            <a:off x="7832447" y="4759242"/>
            <a:ext cx="246276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lt1"/>
                </a:solidFill>
                <a:latin typeface="Calibri"/>
                <a:ea typeface="Calibri"/>
                <a:cs typeface="Calibri"/>
                <a:sym typeface="Calibri"/>
              </a:rPr>
              <a:t>Average - €34,122</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Max - €200,000 - Finance job</a:t>
            </a:r>
            <a:endParaRPr/>
          </a:p>
        </p:txBody>
      </p:sp>
      <p:sp>
        <p:nvSpPr>
          <p:cNvPr id="255" name="Google Shape;255;p20"/>
          <p:cNvSpPr txBox="1"/>
          <p:nvPr/>
        </p:nvSpPr>
        <p:spPr>
          <a:xfrm>
            <a:off x="3279499" y="4172382"/>
            <a:ext cx="1651349" cy="40011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Overall salary </a:t>
            </a:r>
            <a:endParaRPr sz="2000">
              <a:solidFill>
                <a:schemeClr val="lt1"/>
              </a:solidFill>
              <a:latin typeface="Calibri"/>
              <a:ea typeface="Calibri"/>
              <a:cs typeface="Calibri"/>
              <a:sym typeface="Calibri"/>
            </a:endParaRPr>
          </a:p>
        </p:txBody>
      </p:sp>
      <p:sp>
        <p:nvSpPr>
          <p:cNvPr id="256" name="Google Shape;256;p20"/>
          <p:cNvSpPr txBox="1"/>
          <p:nvPr/>
        </p:nvSpPr>
        <p:spPr>
          <a:xfrm>
            <a:off x="1621994" y="3720581"/>
            <a:ext cx="3479863" cy="40011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Highest average paying location</a:t>
            </a:r>
            <a:endParaRPr sz="2000">
              <a:solidFill>
                <a:schemeClr val="lt1"/>
              </a:solidFill>
              <a:latin typeface="Calibri"/>
              <a:ea typeface="Calibri"/>
              <a:cs typeface="Calibri"/>
              <a:sym typeface="Calibri"/>
            </a:endParaRPr>
          </a:p>
        </p:txBody>
      </p:sp>
      <p:sp>
        <p:nvSpPr>
          <p:cNvPr id="257" name="Google Shape;257;p20"/>
          <p:cNvSpPr txBox="1"/>
          <p:nvPr/>
        </p:nvSpPr>
        <p:spPr>
          <a:xfrm>
            <a:off x="2810352" y="3293293"/>
            <a:ext cx="3650616" cy="40011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Highest average paying company </a:t>
            </a:r>
            <a:endParaRPr sz="2000">
              <a:solidFill>
                <a:schemeClr val="lt1"/>
              </a:solidFill>
              <a:latin typeface="Calibri"/>
              <a:ea typeface="Calibri"/>
              <a:cs typeface="Calibri"/>
              <a:sym typeface="Calibri"/>
            </a:endParaRPr>
          </a:p>
        </p:txBody>
      </p:sp>
      <p:sp>
        <p:nvSpPr>
          <p:cNvPr id="258" name="Google Shape;258;p20"/>
          <p:cNvSpPr txBox="1"/>
          <p:nvPr/>
        </p:nvSpPr>
        <p:spPr>
          <a:xfrm>
            <a:off x="1586065" y="2865913"/>
            <a:ext cx="3987900" cy="400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2000">
                <a:solidFill>
                  <a:schemeClr val="lt1"/>
                </a:solidFill>
                <a:latin typeface="Calibri"/>
                <a:ea typeface="Calibri"/>
                <a:cs typeface="Calibri"/>
                <a:sym typeface="Calibri"/>
              </a:rPr>
              <a:t>Highest average paying job category </a:t>
            </a:r>
            <a:endParaRPr sz="2000">
              <a:solidFill>
                <a:schemeClr val="lt1"/>
              </a:solidFill>
              <a:latin typeface="Calibri"/>
              <a:ea typeface="Calibri"/>
              <a:cs typeface="Calibri"/>
              <a:sym typeface="Calibri"/>
            </a:endParaRPr>
          </a:p>
        </p:txBody>
      </p:sp>
      <p:cxnSp>
        <p:nvCxnSpPr>
          <p:cNvPr id="259" name="Google Shape;259;p20"/>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260" name="Google Shape;260;p20"/>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261" name="Google Shape;261;p20"/>
          <p:cNvSpPr/>
          <p:nvPr/>
        </p:nvSpPr>
        <p:spPr>
          <a:xfrm>
            <a:off x="3206158" y="351898"/>
            <a:ext cx="469055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Dataset Statistics (Overall)</a:t>
            </a:r>
            <a:endParaRPr sz="2400" b="1">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p:tgtEl>
                                          <p:spTgt spid="2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cxnSp>
        <p:nvCxnSpPr>
          <p:cNvPr id="266" name="Google Shape;266;p21"/>
          <p:cNvCxnSpPr/>
          <p:nvPr/>
        </p:nvCxnSpPr>
        <p:spPr>
          <a:xfrm>
            <a:off x="2593542" y="804428"/>
            <a:ext cx="8244000" cy="0"/>
          </a:xfrm>
          <a:prstGeom prst="straightConnector1">
            <a:avLst/>
          </a:prstGeom>
          <a:noFill/>
          <a:ln w="9525" cap="flat" cmpd="sng">
            <a:solidFill>
              <a:srgbClr val="A5A5A5"/>
            </a:solidFill>
            <a:prstDash val="solid"/>
            <a:miter lim="800000"/>
            <a:headEnd type="none" w="sm" len="sm"/>
            <a:tailEnd type="none" w="sm" len="sm"/>
          </a:ln>
        </p:spPr>
      </p:cxnSp>
      <p:sp>
        <p:nvSpPr>
          <p:cNvPr id="267" name="Google Shape;267;p21"/>
          <p:cNvSpPr/>
          <p:nvPr/>
        </p:nvSpPr>
        <p:spPr>
          <a:xfrm>
            <a:off x="2158571" y="332773"/>
            <a:ext cx="590551" cy="479165"/>
          </a:xfrm>
          <a:prstGeom prst="parallelogram">
            <a:avLst>
              <a:gd name="adj" fmla="val 25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F3F3F"/>
              </a:solidFill>
              <a:latin typeface="Calibri"/>
              <a:ea typeface="Calibri"/>
              <a:cs typeface="Calibri"/>
              <a:sym typeface="Calibri"/>
            </a:endParaRPr>
          </a:p>
        </p:txBody>
      </p:sp>
      <p:sp>
        <p:nvSpPr>
          <p:cNvPr id="268" name="Google Shape;268;p21"/>
          <p:cNvSpPr/>
          <p:nvPr/>
        </p:nvSpPr>
        <p:spPr>
          <a:xfrm>
            <a:off x="3206157" y="351898"/>
            <a:ext cx="568066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Best Skills To Have! (Job </a:t>
            </a:r>
            <a:r>
              <a:rPr lang="en-US" sz="2400" b="1">
                <a:solidFill>
                  <a:schemeClr val="dk1"/>
                </a:solidFill>
              </a:rPr>
              <a:t>Description</a:t>
            </a: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pic>
        <p:nvPicPr>
          <p:cNvPr id="269" name="Google Shape;269;p21"/>
          <p:cNvPicPr preferRelativeResize="0"/>
          <p:nvPr/>
        </p:nvPicPr>
        <p:blipFill rotWithShape="1">
          <a:blip r:embed="rId3">
            <a:alphaModFix/>
          </a:blip>
          <a:srcRect/>
          <a:stretch/>
        </p:blipFill>
        <p:spPr>
          <a:xfrm>
            <a:off x="946875" y="1429475"/>
            <a:ext cx="10842075" cy="5341225"/>
          </a:xfrm>
          <a:prstGeom prst="rect">
            <a:avLst/>
          </a:prstGeom>
          <a:noFill/>
          <a:ln>
            <a:noFill/>
          </a:ln>
        </p:spPr>
      </p:pic>
      <p:sp>
        <p:nvSpPr>
          <p:cNvPr id="270" name="Google Shape;270;p21"/>
          <p:cNvSpPr/>
          <p:nvPr/>
        </p:nvSpPr>
        <p:spPr>
          <a:xfrm>
            <a:off x="1401500" y="804425"/>
            <a:ext cx="10628100" cy="672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800">
                <a:solidFill>
                  <a:srgbClr val="FF7508"/>
                </a:solidFill>
                <a:latin typeface="Calibri"/>
                <a:ea typeface="Calibri"/>
                <a:cs typeface="Calibri"/>
                <a:sym typeface="Calibri"/>
              </a:rPr>
              <a:t>Top 5 frequent words </a:t>
            </a:r>
            <a:r>
              <a:rPr lang="en-US" sz="2800">
                <a:solidFill>
                  <a:schemeClr val="dk1"/>
                </a:solidFill>
                <a:latin typeface="Calibri"/>
                <a:ea typeface="Calibri"/>
                <a:cs typeface="Calibri"/>
                <a:sym typeface="Calibri"/>
              </a:rPr>
              <a:t>: Manager, Engineer, Sales, Senior and Developer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8"/>
                                        </p:tgtEl>
                                        <p:attrNameLst>
                                          <p:attrName>style.visibility</p:attrName>
                                        </p:attrNameLst>
                                      </p:cBhvr>
                                      <p:to>
                                        <p:strVal val="visible"/>
                                      </p:to>
                                    </p:set>
                                    <p:anim calcmode="lin" valueType="num">
                                      <p:cBhvr additive="base">
                                        <p:cTn id="7" dur="500"/>
                                        <p:tgtEl>
                                          <p:spTgt spid="2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一PPT，www.1ppt.com">
  <a:themeElements>
    <a:clrScheme name="MOMODA1">
      <a:dk1>
        <a:srgbClr val="000000"/>
      </a:dk1>
      <a:lt1>
        <a:srgbClr val="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971</Words>
  <Application>Microsoft Macintosh PowerPoint</Application>
  <PresentationFormat>Widescreen</PresentationFormat>
  <Paragraphs>124</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Shawn Winston</cp:lastModifiedBy>
  <cp:revision>1</cp:revision>
  <dcterms:modified xsi:type="dcterms:W3CDTF">2018-12-06T00:08:50Z</dcterms:modified>
</cp:coreProperties>
</file>